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0" r:id="rId7"/>
    <p:sldId id="261" r:id="rId8"/>
    <p:sldId id="262" r:id="rId9"/>
    <p:sldId id="275" r:id="rId10"/>
    <p:sldId id="267" r:id="rId11"/>
    <p:sldId id="276" r:id="rId12"/>
    <p:sldId id="277" r:id="rId13"/>
    <p:sldId id="278" r:id="rId14"/>
    <p:sldId id="280" r:id="rId15"/>
    <p:sldId id="281" r:id="rId16"/>
    <p:sldId id="271" r:id="rId17"/>
    <p:sldId id="266" r:id="rId18"/>
    <p:sldId id="269" r:id="rId19"/>
    <p:sldId id="274" r:id="rId20"/>
    <p:sldId id="282" r:id="rId21"/>
    <p:sldId id="284" r:id="rId22"/>
    <p:sldId id="283" r:id="rId23"/>
    <p:sldId id="285" r:id="rId24"/>
    <p:sldId id="286" r:id="rId25"/>
    <p:sldId id="270" r:id="rId26"/>
    <p:sldId id="272" r:id="rId27"/>
    <p:sldId id="273" r:id="rId28"/>
  </p:sldIdLst>
  <p:sldSz cx="18288000" cy="10287000"/>
  <p:notesSz cx="6858000" cy="9144000"/>
  <p:embeddedFontLst>
    <p:embeddedFont>
      <p:font typeface="Agrandir Narrow" panose="020B0604020202020204" charset="0"/>
      <p:regular r:id="rId29"/>
    </p:embeddedFont>
    <p:embeddedFont>
      <p:font typeface="Agrandir Narrow Bold" panose="020B0604020202020204" charset="0"/>
      <p:regular r:id="rId30"/>
    </p:embeddedFont>
    <p:embeddedFont>
      <p:font typeface="Arial Rounded MT Bold" panose="020F0704030504030204" pitchFamily="34" charset="0"/>
      <p:regular r:id="rId31"/>
    </p:embeddedFont>
    <p:embeddedFont>
      <p:font typeface="Calibri" panose="020F0502020204030204" pitchFamily="34" charset="0"/>
      <p:regular r:id="rId32"/>
      <p:bold r:id="rId33"/>
      <p:italic r:id="rId34"/>
      <p:boldItalic r:id="rId35"/>
    </p:embeddedFont>
    <p:embeddedFont>
      <p:font typeface="Canva Sans" panose="020B0604020202020204" charset="0"/>
      <p:regular r:id="rId36"/>
    </p:embeddedFont>
    <p:embeddedFont>
      <p:font typeface="Open Sans Light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58.jp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5" Type="http://schemas.openxmlformats.org/officeDocument/2006/relationships/image" Target="../media/image65.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6.jpe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7.jpe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8.jpe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5" Type="http://schemas.openxmlformats.org/officeDocument/2006/relationships/image" Target="../media/image70.jpe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9.jpe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71.jpe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29.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hyperlink" Target="https://networklessons.com/cisco/ccna-200-301/network-security-threats-vulnerabilities-and-countermeasures#Address_spoofin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svg"/><Relationship Id="rId5" Type="http://schemas.openxmlformats.org/officeDocument/2006/relationships/image" Target="../media/image53.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55.sv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7.svg"/><Relationship Id="rId3" Type="http://schemas.openxmlformats.org/officeDocument/2006/relationships/image" Target="../media/image73.svg"/><Relationship Id="rId7" Type="http://schemas.openxmlformats.org/officeDocument/2006/relationships/image" Target="../media/image75.svg"/><Relationship Id="rId12" Type="http://schemas.openxmlformats.org/officeDocument/2006/relationships/image" Target="../media/image6.png"/><Relationship Id="rId17" Type="http://schemas.openxmlformats.org/officeDocument/2006/relationships/image" Target="../media/image79.svg"/><Relationship Id="rId2" Type="http://schemas.openxmlformats.org/officeDocument/2006/relationships/image" Target="../media/image72.png"/><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7.svg"/><Relationship Id="rId5" Type="http://schemas.openxmlformats.org/officeDocument/2006/relationships/image" Target="../media/image53.svg"/><Relationship Id="rId15" Type="http://schemas.openxmlformats.org/officeDocument/2006/relationships/image" Target="../media/image9.svg"/><Relationship Id="rId10" Type="http://schemas.openxmlformats.org/officeDocument/2006/relationships/image" Target="../media/image76.png"/><Relationship Id="rId4" Type="http://schemas.openxmlformats.org/officeDocument/2006/relationships/image" Target="../media/image28.png"/><Relationship Id="rId9" Type="http://schemas.openxmlformats.org/officeDocument/2006/relationships/image" Target="../media/image43.svg"/><Relationship Id="rId1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7.svg"/><Relationship Id="rId3" Type="http://schemas.openxmlformats.org/officeDocument/2006/relationships/image" Target="../media/image73.svg"/><Relationship Id="rId7" Type="http://schemas.openxmlformats.org/officeDocument/2006/relationships/image" Target="../media/image75.svg"/><Relationship Id="rId12"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7.svg"/><Relationship Id="rId5" Type="http://schemas.openxmlformats.org/officeDocument/2006/relationships/image" Target="../media/image53.svg"/><Relationship Id="rId15" Type="http://schemas.openxmlformats.org/officeDocument/2006/relationships/image" Target="../media/image9.svg"/><Relationship Id="rId10" Type="http://schemas.openxmlformats.org/officeDocument/2006/relationships/image" Target="../media/image76.png"/><Relationship Id="rId4" Type="http://schemas.openxmlformats.org/officeDocument/2006/relationships/image" Target="../media/image28.png"/><Relationship Id="rId9" Type="http://schemas.openxmlformats.org/officeDocument/2006/relationships/image" Target="../media/image43.sv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29.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8.svg"/><Relationship Id="rId2" Type="http://schemas.openxmlformats.org/officeDocument/2006/relationships/image" Target="../media/image26.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29.svg"/><Relationship Id="rId15" Type="http://schemas.openxmlformats.org/officeDocument/2006/relationships/image" Target="../media/image46.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29.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49.jp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29.sv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50.jp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11651" y="64708"/>
            <a:ext cx="11576416" cy="11308928"/>
            <a:chOff x="-41910" y="-111760"/>
            <a:chExt cx="5331460" cy="5208270"/>
          </a:xfrm>
        </p:grpSpPr>
        <p:sp>
          <p:nvSpPr>
            <p:cNvPr id="3" name="Freeform 3"/>
            <p:cNvSpPr/>
            <p:nvPr/>
          </p:nvSpPr>
          <p:spPr>
            <a:xfrm>
              <a:off x="-41910" y="-11176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13838" t="2193" r="-15432" b="-2193"/>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7091" y="64708"/>
            <a:ext cx="3432328" cy="102969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031144" y="3014786"/>
            <a:ext cx="1497362" cy="1571659"/>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72653" y="2399522"/>
            <a:ext cx="850914" cy="850914"/>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664302" y="9848939"/>
            <a:ext cx="2231046" cy="1220991"/>
          </a:xfrm>
          <a:prstGeom prst="rect">
            <a:avLst/>
          </a:prstGeom>
        </p:spPr>
      </p:pic>
      <p:grpSp>
        <p:nvGrpSpPr>
          <p:cNvPr id="8" name="Group 8"/>
          <p:cNvGrpSpPr>
            <a:grpSpLocks noChangeAspect="1"/>
          </p:cNvGrpSpPr>
          <p:nvPr/>
        </p:nvGrpSpPr>
        <p:grpSpPr>
          <a:xfrm>
            <a:off x="436336" y="6709772"/>
            <a:ext cx="2308605" cy="2309067"/>
            <a:chOff x="0" y="0"/>
            <a:chExt cx="6348730" cy="6350000"/>
          </a:xfrm>
        </p:grpSpPr>
        <p:sp>
          <p:nvSpPr>
            <p:cNvPr id="9" name="Freeform 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0" name="Freeform 1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1" name="Freeform 1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2" name="Freeform 1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3" name="Group 13"/>
          <p:cNvGrpSpPr>
            <a:grpSpLocks noChangeAspect="1"/>
          </p:cNvGrpSpPr>
          <p:nvPr/>
        </p:nvGrpSpPr>
        <p:grpSpPr>
          <a:xfrm>
            <a:off x="4211396" y="6680667"/>
            <a:ext cx="2308605" cy="2309067"/>
            <a:chOff x="0" y="0"/>
            <a:chExt cx="6348730" cy="6350000"/>
          </a:xfrm>
        </p:grpSpPr>
        <p:sp>
          <p:nvSpPr>
            <p:cNvPr id="14" name="Freeform 1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5" name="Freeform 1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6" name="Freeform 1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7" name="Freeform 1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8" name="Group 18"/>
          <p:cNvGrpSpPr>
            <a:grpSpLocks noChangeAspect="1"/>
          </p:cNvGrpSpPr>
          <p:nvPr/>
        </p:nvGrpSpPr>
        <p:grpSpPr>
          <a:xfrm>
            <a:off x="7818132" y="6676433"/>
            <a:ext cx="2308605" cy="2309067"/>
            <a:chOff x="0" y="0"/>
            <a:chExt cx="6348730" cy="6350000"/>
          </a:xfrm>
        </p:grpSpPr>
        <p:sp>
          <p:nvSpPr>
            <p:cNvPr id="19" name="Freeform 1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0" name="Freeform 2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21" name="Freeform 2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2" name="Freeform 2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23" name="Group 23"/>
          <p:cNvGrpSpPr>
            <a:grpSpLocks noChangeAspect="1"/>
          </p:cNvGrpSpPr>
          <p:nvPr/>
        </p:nvGrpSpPr>
        <p:grpSpPr>
          <a:xfrm flipH="1">
            <a:off x="19033970" y="1576951"/>
            <a:ext cx="3849840" cy="202110"/>
            <a:chOff x="-179980840" y="236220"/>
            <a:chExt cx="186318140" cy="9781415"/>
          </a:xfrm>
        </p:grpSpPr>
        <p:sp>
          <p:nvSpPr>
            <p:cNvPr id="24" name="Freeform 2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5" name="Freeform 25"/>
            <p:cNvSpPr/>
            <p:nvPr/>
          </p:nvSpPr>
          <p:spPr>
            <a:xfrm flipV="1">
              <a:off x="488644" y="7110639"/>
              <a:ext cx="846717" cy="1288328"/>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sp>
        <p:sp>
          <p:nvSpPr>
            <p:cNvPr id="26" name="Freeform 2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7" name="Freeform 27"/>
            <p:cNvSpPr/>
            <p:nvPr/>
          </p:nvSpPr>
          <p:spPr>
            <a:xfrm flipH="1">
              <a:off x="-179980840" y="4203621"/>
              <a:ext cx="18094615" cy="5814014"/>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pic>
        <p:nvPicPr>
          <p:cNvPr id="28" name="Picture 28"/>
          <p:cNvPicPr>
            <a:picLocks noChangeAspect="1"/>
          </p:cNvPicPr>
          <p:nvPr/>
        </p:nvPicPr>
        <p:blipFill>
          <a:blip r:embed="rId11"/>
          <a:srcRect/>
          <a:stretch>
            <a:fillRect/>
          </a:stretch>
        </p:blipFill>
        <p:spPr>
          <a:xfrm>
            <a:off x="2128091" y="463987"/>
            <a:ext cx="4076620" cy="2550799"/>
          </a:xfrm>
          <a:prstGeom prst="rect">
            <a:avLst/>
          </a:prstGeom>
        </p:spPr>
      </p:pic>
      <p:sp>
        <p:nvSpPr>
          <p:cNvPr id="30" name="TextBox 30"/>
          <p:cNvSpPr txBox="1"/>
          <p:nvPr/>
        </p:nvSpPr>
        <p:spPr>
          <a:xfrm>
            <a:off x="626240" y="3316069"/>
            <a:ext cx="10287001" cy="2278444"/>
          </a:xfrm>
          <a:prstGeom prst="rect">
            <a:avLst/>
          </a:prstGeom>
        </p:spPr>
        <p:txBody>
          <a:bodyPr wrap="square" lIns="0" tIns="0" rIns="0" bIns="0" rtlCol="0" anchor="t">
            <a:spAutoFit/>
          </a:bodyPr>
          <a:lstStyle/>
          <a:p>
            <a:pPr algn="ctr">
              <a:lnSpc>
                <a:spcPts val="9644"/>
              </a:lnSpc>
            </a:pPr>
            <a:r>
              <a:rPr lang="en-US" sz="7200" dirty="0">
                <a:solidFill>
                  <a:srgbClr val="050A30"/>
                </a:solidFill>
                <a:latin typeface="Agrandir Narrow Bold"/>
              </a:rPr>
              <a:t>Network Security </a:t>
            </a:r>
            <a:r>
              <a:rPr lang="en-US" sz="3600" dirty="0">
                <a:solidFill>
                  <a:srgbClr val="050A30"/>
                </a:solidFill>
                <a:latin typeface="Agrandir Narrow Bold"/>
              </a:rPr>
              <a:t>(Vulnerabilities, Threats and Countermeasures) </a:t>
            </a:r>
          </a:p>
        </p:txBody>
      </p:sp>
      <p:sp>
        <p:nvSpPr>
          <p:cNvPr id="31" name="TextBox 31"/>
          <p:cNvSpPr txBox="1"/>
          <p:nvPr/>
        </p:nvSpPr>
        <p:spPr>
          <a:xfrm>
            <a:off x="2740785" y="2917001"/>
            <a:ext cx="6084013" cy="789075"/>
          </a:xfrm>
          <a:prstGeom prst="rect">
            <a:avLst/>
          </a:prstGeom>
        </p:spPr>
        <p:txBody>
          <a:bodyPr lIns="0" tIns="0" rIns="0" bIns="0" rtlCol="0" anchor="t">
            <a:spAutoFit/>
          </a:bodyPr>
          <a:lstStyle/>
          <a:p>
            <a:pPr algn="ctr">
              <a:lnSpc>
                <a:spcPts val="5538"/>
              </a:lnSpc>
              <a:spcBef>
                <a:spcPct val="0"/>
              </a:spcBef>
            </a:pPr>
            <a:r>
              <a:rPr lang="en-US" sz="3955" dirty="0">
                <a:solidFill>
                  <a:srgbClr val="F4F6FC"/>
                </a:solidFill>
                <a:latin typeface="Agrandir Narrow Bold"/>
              </a:rPr>
              <a:t>Group Number</a:t>
            </a:r>
          </a:p>
        </p:txBody>
      </p:sp>
      <p:sp>
        <p:nvSpPr>
          <p:cNvPr id="32" name="TextBox 32"/>
          <p:cNvSpPr txBox="1"/>
          <p:nvPr/>
        </p:nvSpPr>
        <p:spPr>
          <a:xfrm>
            <a:off x="714338" y="9191625"/>
            <a:ext cx="1752600" cy="613409"/>
          </a:xfrm>
          <a:prstGeom prst="rect">
            <a:avLst/>
          </a:prstGeom>
        </p:spPr>
        <p:txBody>
          <a:bodyPr lIns="0" tIns="0" rIns="0" bIns="0" rtlCol="0" anchor="t">
            <a:spAutoFit/>
          </a:bodyPr>
          <a:lstStyle/>
          <a:p>
            <a:pPr algn="ctr">
              <a:lnSpc>
                <a:spcPts val="5040"/>
              </a:lnSpc>
            </a:pPr>
            <a:r>
              <a:rPr lang="en-US" sz="3600" dirty="0">
                <a:solidFill>
                  <a:srgbClr val="000000"/>
                </a:solidFill>
                <a:latin typeface="Canva Sans"/>
              </a:rPr>
              <a:t>Naman </a:t>
            </a:r>
          </a:p>
        </p:txBody>
      </p:sp>
      <p:sp>
        <p:nvSpPr>
          <p:cNvPr id="33" name="TextBox 33"/>
          <p:cNvSpPr txBox="1"/>
          <p:nvPr/>
        </p:nvSpPr>
        <p:spPr>
          <a:xfrm>
            <a:off x="3417235" y="9191625"/>
            <a:ext cx="3727754" cy="600036"/>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Canva Sans"/>
              </a:rPr>
              <a:t>Rohit Chaudhary  </a:t>
            </a:r>
          </a:p>
        </p:txBody>
      </p:sp>
      <p:sp>
        <p:nvSpPr>
          <p:cNvPr id="34" name="TextBox 34"/>
          <p:cNvSpPr txBox="1"/>
          <p:nvPr/>
        </p:nvSpPr>
        <p:spPr>
          <a:xfrm>
            <a:off x="7329416" y="9191625"/>
            <a:ext cx="3352056" cy="613409"/>
          </a:xfrm>
          <a:prstGeom prst="rect">
            <a:avLst/>
          </a:prstGeom>
        </p:spPr>
        <p:txBody>
          <a:bodyPr wrap="square" lIns="0" tIns="0" rIns="0" bIns="0" rtlCol="0" anchor="t">
            <a:spAutoFit/>
          </a:bodyPr>
          <a:lstStyle/>
          <a:p>
            <a:pPr algn="ctr">
              <a:lnSpc>
                <a:spcPts val="5040"/>
              </a:lnSpc>
            </a:pPr>
            <a:r>
              <a:rPr lang="en-US" sz="3600" dirty="0">
                <a:solidFill>
                  <a:srgbClr val="000000"/>
                </a:solidFill>
                <a:latin typeface="Canva Sans"/>
              </a:rPr>
              <a:t>Vishnu Kumar </a:t>
            </a:r>
          </a:p>
        </p:txBody>
      </p:sp>
      <p:sp>
        <p:nvSpPr>
          <p:cNvPr id="36" name="TextBox 36"/>
          <p:cNvSpPr txBox="1"/>
          <p:nvPr/>
        </p:nvSpPr>
        <p:spPr>
          <a:xfrm>
            <a:off x="714338" y="7931813"/>
            <a:ext cx="1752600" cy="779509"/>
          </a:xfrm>
          <a:prstGeom prst="rect">
            <a:avLst/>
          </a:prstGeom>
        </p:spPr>
        <p:txBody>
          <a:bodyPr wrap="square" lIns="0" tIns="0" rIns="0" bIns="0" rtlCol="0" anchor="t">
            <a:spAutoFit/>
          </a:bodyPr>
          <a:lstStyle/>
          <a:p>
            <a:pPr algn="ctr">
              <a:lnSpc>
                <a:spcPts val="4759"/>
              </a:lnSpc>
            </a:pPr>
            <a:r>
              <a:rPr lang="en-US" sz="9600" dirty="0">
                <a:solidFill>
                  <a:srgbClr val="000000"/>
                </a:solidFill>
                <a:latin typeface="Canva Sans"/>
              </a:rPr>
              <a:t>N</a:t>
            </a:r>
          </a:p>
        </p:txBody>
      </p:sp>
      <p:sp>
        <p:nvSpPr>
          <p:cNvPr id="38" name="TextBox 38"/>
          <p:cNvSpPr txBox="1"/>
          <p:nvPr/>
        </p:nvSpPr>
        <p:spPr>
          <a:xfrm>
            <a:off x="8049242" y="7945085"/>
            <a:ext cx="1912403" cy="752963"/>
          </a:xfrm>
          <a:prstGeom prst="rect">
            <a:avLst/>
          </a:prstGeom>
        </p:spPr>
        <p:txBody>
          <a:bodyPr wrap="square" lIns="0" tIns="0" rIns="0" bIns="0" rtlCol="0" anchor="t">
            <a:spAutoFit/>
          </a:bodyPr>
          <a:lstStyle/>
          <a:p>
            <a:pPr algn="ctr">
              <a:lnSpc>
                <a:spcPts val="4759"/>
              </a:lnSpc>
            </a:pPr>
            <a:r>
              <a:rPr lang="en-US" sz="8800" dirty="0">
                <a:solidFill>
                  <a:srgbClr val="000000"/>
                </a:solidFill>
                <a:latin typeface="Canva Sans"/>
              </a:rPr>
              <a:t>V/K</a:t>
            </a:r>
          </a:p>
        </p:txBody>
      </p:sp>
      <p:sp>
        <p:nvSpPr>
          <p:cNvPr id="40" name="TextBox 40"/>
          <p:cNvSpPr txBox="1"/>
          <p:nvPr/>
        </p:nvSpPr>
        <p:spPr>
          <a:xfrm>
            <a:off x="45286" y="5767299"/>
            <a:ext cx="12483220" cy="615553"/>
          </a:xfrm>
          <a:prstGeom prst="rect">
            <a:avLst/>
          </a:prstGeom>
        </p:spPr>
        <p:txBody>
          <a:bodyPr lIns="0" tIns="0" rIns="0" bIns="0" rtlCol="0" anchor="t">
            <a:spAutoFit/>
          </a:bodyPr>
          <a:lstStyle/>
          <a:p>
            <a:pPr algn="ctr">
              <a:lnSpc>
                <a:spcPts val="4759"/>
              </a:lnSpc>
            </a:pPr>
            <a:r>
              <a:rPr lang="en-US" sz="4000" b="1" dirty="0">
                <a:solidFill>
                  <a:srgbClr val="000000"/>
                </a:solidFill>
                <a:latin typeface="Canva Sans"/>
              </a:rPr>
              <a:t>Supervision by: Dr. Ashish Sir</a:t>
            </a:r>
          </a:p>
        </p:txBody>
      </p:sp>
      <p:sp>
        <p:nvSpPr>
          <p:cNvPr id="41" name="TextBox 36"/>
          <p:cNvSpPr txBox="1"/>
          <p:nvPr/>
        </p:nvSpPr>
        <p:spPr>
          <a:xfrm>
            <a:off x="4475306" y="7876826"/>
            <a:ext cx="1797380" cy="726546"/>
          </a:xfrm>
          <a:prstGeom prst="rect">
            <a:avLst/>
          </a:prstGeom>
        </p:spPr>
        <p:txBody>
          <a:bodyPr wrap="square" lIns="0" tIns="0" rIns="0" bIns="0" rtlCol="0" anchor="t">
            <a:spAutoFit/>
          </a:bodyPr>
          <a:lstStyle/>
          <a:p>
            <a:pPr algn="ctr">
              <a:lnSpc>
                <a:spcPts val="4759"/>
              </a:lnSpc>
            </a:pPr>
            <a:r>
              <a:rPr lang="en-US" sz="8000" dirty="0">
                <a:solidFill>
                  <a:srgbClr val="000000"/>
                </a:solidFill>
                <a:latin typeface="Canva Sans"/>
              </a:rPr>
              <a:t>R/C</a:t>
            </a:r>
          </a:p>
        </p:txBody>
      </p:sp>
      <p:pic>
        <p:nvPicPr>
          <p:cNvPr id="42" name="Picture 29"/>
          <p:cNvPicPr>
            <a:picLocks noChangeAspect="1"/>
          </p:cNvPicPr>
          <p:nvPr/>
        </p:nvPicPr>
        <p:blipFill>
          <a:blip r:embed="rId12"/>
          <a:srcRect/>
          <a:stretch>
            <a:fillRect/>
          </a:stretch>
        </p:blipFill>
        <p:spPr>
          <a:xfrm>
            <a:off x="9128503" y="438061"/>
            <a:ext cx="3929506" cy="2277781"/>
          </a:xfrm>
          <a:prstGeom prst="rect">
            <a:avLst/>
          </a:prstGeom>
        </p:spPr>
      </p:pic>
      <p:pic>
        <p:nvPicPr>
          <p:cNvPr id="35" name="Picture 34" descr="A person sitting on a brick surface&#10;&#10;Description automatically generated with low confidence">
            <a:extLst>
              <a:ext uri="{FF2B5EF4-FFF2-40B4-BE49-F238E27FC236}">
                <a16:creationId xmlns:a16="http://schemas.microsoft.com/office/drawing/2014/main" id="{B064046D-4743-3C64-F8A2-4D0AD7A2502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31525" y="6672277"/>
            <a:ext cx="2299832" cy="2309067"/>
          </a:xfrm>
          <a:prstGeom prst="rect">
            <a:avLst/>
          </a:prstGeom>
          <a:ln>
            <a:noFill/>
          </a:ln>
          <a:effectLst>
            <a:outerShdw blurRad="292100" dist="139700" dir="2700000" algn="tl" rotWithShape="0">
              <a:srgbClr val="333333">
                <a:alpha val="65000"/>
              </a:srgbClr>
            </a:outerShdw>
          </a:effectLst>
        </p:spPr>
      </p:pic>
      <p:pic>
        <p:nvPicPr>
          <p:cNvPr id="39" name="Picture 38" descr="Graphical user interface, application">
            <a:extLst>
              <a:ext uri="{FF2B5EF4-FFF2-40B4-BE49-F238E27FC236}">
                <a16:creationId xmlns:a16="http://schemas.microsoft.com/office/drawing/2014/main" id="{F997C188-D137-0F99-F065-19902E3401A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3790436" y="6514850"/>
            <a:ext cx="3168149" cy="2676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321615"/>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5413098" y="733560"/>
            <a:ext cx="8189699" cy="756617"/>
          </a:xfrm>
          <a:prstGeom prst="rect">
            <a:avLst/>
          </a:prstGeom>
        </p:spPr>
        <p:txBody>
          <a:bodyPr lIns="0" tIns="0" rIns="0" bIns="0" rtlCol="0" anchor="t">
            <a:spAutoFit/>
          </a:bodyPr>
          <a:lstStyle/>
          <a:p>
            <a:pPr>
              <a:lnSpc>
                <a:spcPts val="5926"/>
              </a:lnSpc>
            </a:pPr>
            <a:r>
              <a:rPr lang="en-US" sz="5400" b="1" dirty="0">
                <a:latin typeface="Agrandir Narrow"/>
              </a:rPr>
              <a:t>Password Based Attack</a:t>
            </a:r>
          </a:p>
        </p:txBody>
      </p:sp>
      <p:sp>
        <p:nvSpPr>
          <p:cNvPr id="17" name="TextBox 16">
            <a:extLst>
              <a:ext uri="{FF2B5EF4-FFF2-40B4-BE49-F238E27FC236}">
                <a16:creationId xmlns:a16="http://schemas.microsoft.com/office/drawing/2014/main" id="{D1DC126A-6A3F-2350-28BC-B21ACD9C0BAC}"/>
              </a:ext>
            </a:extLst>
          </p:cNvPr>
          <p:cNvSpPr txBox="1"/>
          <p:nvPr/>
        </p:nvSpPr>
        <p:spPr>
          <a:xfrm>
            <a:off x="3091" y="2632832"/>
            <a:ext cx="18284909" cy="2696123"/>
          </a:xfrm>
          <a:prstGeom prst="rect">
            <a:avLst/>
          </a:prstGeom>
          <a:noFill/>
        </p:spPr>
        <p:txBody>
          <a:bodyPr wrap="square">
            <a:spAutoFit/>
          </a:bodyPr>
          <a:lstStyle/>
          <a:p>
            <a:pPr algn="ctr"/>
            <a:r>
              <a:rPr lang="en-IN" sz="4230" dirty="0">
                <a:latin typeface="Arial Rounded MT Bold" panose="020F0704030504030204" pitchFamily="34" charset="0"/>
              </a:rPr>
              <a:t>A password attack refers to any of the various methods used to maliciously authenticate into password-protected accounts. These attacks are typically facilitated through the use of software that expedites cracking or guessing passwords.</a:t>
            </a:r>
          </a:p>
        </p:txBody>
      </p:sp>
      <p:pic>
        <p:nvPicPr>
          <p:cNvPr id="19" name="Picture 18">
            <a:extLst>
              <a:ext uri="{FF2B5EF4-FFF2-40B4-BE49-F238E27FC236}">
                <a16:creationId xmlns:a16="http://schemas.microsoft.com/office/drawing/2014/main" id="{D7BAC4EB-FCF2-D7DA-6DAB-7A13EA4961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6982" y="5382162"/>
            <a:ext cx="13001618" cy="45188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5202768" y="320191"/>
            <a:ext cx="6760633" cy="3129173"/>
            <a:chOff x="0" y="-38100"/>
            <a:chExt cx="2564612" cy="850900"/>
          </a:xfrm>
        </p:grpSpPr>
        <p:sp>
          <p:nvSpPr>
            <p:cNvPr id="12" name="Freeform 3"/>
            <p:cNvSpPr/>
            <p:nvPr/>
          </p:nvSpPr>
          <p:spPr>
            <a:xfrm>
              <a:off x="174081" y="0"/>
              <a:ext cx="2390531"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6278850" y="734191"/>
            <a:ext cx="8189699" cy="756617"/>
          </a:xfrm>
          <a:prstGeom prst="rect">
            <a:avLst/>
          </a:prstGeom>
        </p:spPr>
        <p:txBody>
          <a:bodyPr lIns="0" tIns="0" rIns="0" bIns="0" rtlCol="0" anchor="t">
            <a:spAutoFit/>
          </a:bodyPr>
          <a:lstStyle/>
          <a:p>
            <a:pPr>
              <a:lnSpc>
                <a:spcPts val="5926"/>
              </a:lnSpc>
            </a:pPr>
            <a:r>
              <a:rPr lang="en-US" sz="5400" b="1" dirty="0">
                <a:latin typeface="Agrandir Narrow"/>
              </a:rPr>
              <a:t>Malware Attack</a:t>
            </a:r>
          </a:p>
        </p:txBody>
      </p:sp>
      <p:sp>
        <p:nvSpPr>
          <p:cNvPr id="17" name="TextBox 16">
            <a:extLst>
              <a:ext uri="{FF2B5EF4-FFF2-40B4-BE49-F238E27FC236}">
                <a16:creationId xmlns:a16="http://schemas.microsoft.com/office/drawing/2014/main" id="{D1DC126A-6A3F-2350-28BC-B21ACD9C0BAC}"/>
              </a:ext>
            </a:extLst>
          </p:cNvPr>
          <p:cNvSpPr txBox="1"/>
          <p:nvPr/>
        </p:nvSpPr>
        <p:spPr>
          <a:xfrm>
            <a:off x="1642895" y="2635841"/>
            <a:ext cx="15780483" cy="2045175"/>
          </a:xfrm>
          <a:prstGeom prst="rect">
            <a:avLst/>
          </a:prstGeom>
          <a:noFill/>
        </p:spPr>
        <p:txBody>
          <a:bodyPr wrap="square">
            <a:spAutoFit/>
          </a:bodyPr>
          <a:lstStyle/>
          <a:p>
            <a:pPr algn="ctr"/>
            <a:r>
              <a:rPr lang="en-US" sz="4230" dirty="0">
                <a:latin typeface="Arial Rounded MT Bold" panose="020F0704030504030204" pitchFamily="34" charset="0"/>
              </a:rPr>
              <a:t>A malware attack is a common cyberattack where malware (normally malicious software) executes unauthorized actions on the victim's system.</a:t>
            </a:r>
            <a:endParaRPr lang="en-IN" sz="4230" dirty="0">
              <a:latin typeface="Arial Rounded MT Bold" panose="020F0704030504030204" pitchFamily="34" charset="0"/>
            </a:endParaRPr>
          </a:p>
        </p:txBody>
      </p:sp>
      <p:pic>
        <p:nvPicPr>
          <p:cNvPr id="10" name="Picture 9" descr="Diagram&#10;&#10;Description automatically generated">
            <a:extLst>
              <a:ext uri="{FF2B5EF4-FFF2-40B4-BE49-F238E27FC236}">
                <a16:creationId xmlns:a16="http://schemas.microsoft.com/office/drawing/2014/main" id="{140AF03C-0B2F-7CD4-AF40-3CB86B7D72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25881" y="4952060"/>
            <a:ext cx="12344401" cy="4642795"/>
          </a:xfrm>
          <a:prstGeom prst="rect">
            <a:avLst/>
          </a:prstGeom>
        </p:spPr>
      </p:pic>
    </p:spTree>
    <p:extLst>
      <p:ext uri="{BB962C8B-B14F-4D97-AF65-F5344CB8AC3E}">
        <p14:creationId xmlns:p14="http://schemas.microsoft.com/office/powerpoint/2010/main" val="229967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11" name="Group 2"/>
          <p:cNvGrpSpPr/>
          <p:nvPr/>
        </p:nvGrpSpPr>
        <p:grpSpPr>
          <a:xfrm>
            <a:off x="6657825" y="460303"/>
            <a:ext cx="4695976" cy="1321615"/>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7162800" y="742801"/>
            <a:ext cx="8189699" cy="756617"/>
          </a:xfrm>
          <a:prstGeom prst="rect">
            <a:avLst/>
          </a:prstGeom>
        </p:spPr>
        <p:txBody>
          <a:bodyPr lIns="0" tIns="0" rIns="0" bIns="0" rtlCol="0" anchor="t">
            <a:spAutoFit/>
          </a:bodyPr>
          <a:lstStyle/>
          <a:p>
            <a:pPr>
              <a:lnSpc>
                <a:spcPts val="5926"/>
              </a:lnSpc>
            </a:pPr>
            <a:r>
              <a:rPr lang="en-US" sz="5400" b="1" dirty="0">
                <a:latin typeface="Agrandir Narrow"/>
              </a:rPr>
              <a:t>DOS Attack</a:t>
            </a:r>
          </a:p>
        </p:txBody>
      </p:sp>
      <p:sp>
        <p:nvSpPr>
          <p:cNvPr id="17" name="TextBox 16">
            <a:extLst>
              <a:ext uri="{FF2B5EF4-FFF2-40B4-BE49-F238E27FC236}">
                <a16:creationId xmlns:a16="http://schemas.microsoft.com/office/drawing/2014/main" id="{D1DC126A-6A3F-2350-28BC-B21ACD9C0BAC}"/>
              </a:ext>
            </a:extLst>
          </p:cNvPr>
          <p:cNvSpPr txBox="1"/>
          <p:nvPr/>
        </p:nvSpPr>
        <p:spPr>
          <a:xfrm>
            <a:off x="3091" y="2632832"/>
            <a:ext cx="18284909" cy="26961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3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A Denial-of-Service (DoS) attack is an attack meant to shut down a machine or network, making it inaccessible to its intended users. DoS attacks accomplish this by flooding the target with traffic or sending it information that triggers a crash.</a:t>
            </a:r>
            <a:endParaRPr kumimoji="0" lang="en-IN" sz="423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pic>
        <p:nvPicPr>
          <p:cNvPr id="10" name="Picture 9" descr="A picture containing diagram&#10;&#10;Description automatically generated">
            <a:extLst>
              <a:ext uri="{FF2B5EF4-FFF2-40B4-BE49-F238E27FC236}">
                <a16:creationId xmlns:a16="http://schemas.microsoft.com/office/drawing/2014/main" id="{60C2F9F1-7126-E01F-E965-F24666A895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76475" y="5471830"/>
            <a:ext cx="13076024" cy="4526103"/>
          </a:xfrm>
          <a:prstGeom prst="rect">
            <a:avLst/>
          </a:prstGeom>
        </p:spPr>
      </p:pic>
    </p:spTree>
    <p:extLst>
      <p:ext uri="{BB962C8B-B14F-4D97-AF65-F5344CB8AC3E}">
        <p14:creationId xmlns:p14="http://schemas.microsoft.com/office/powerpoint/2010/main" val="2332142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5977331" y="397347"/>
            <a:ext cx="5071670" cy="2764953"/>
            <a:chOff x="0" y="-38100"/>
            <a:chExt cx="2564612" cy="850900"/>
          </a:xfrm>
        </p:grpSpPr>
        <p:sp>
          <p:nvSpPr>
            <p:cNvPr id="12" name="Freeform 3"/>
            <p:cNvSpPr/>
            <p:nvPr/>
          </p:nvSpPr>
          <p:spPr>
            <a:xfrm>
              <a:off x="174081" y="0"/>
              <a:ext cx="2390531"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28775" y="8568700"/>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6881562" y="713143"/>
            <a:ext cx="8189699" cy="756617"/>
          </a:xfrm>
          <a:prstGeom prst="rect">
            <a:avLst/>
          </a:prstGeom>
        </p:spPr>
        <p:txBody>
          <a:bodyPr lIns="0" tIns="0" rIns="0" bIns="0" rtlCol="0" anchor="t">
            <a:spAutoFit/>
          </a:bodyPr>
          <a:lstStyle/>
          <a:p>
            <a:pPr>
              <a:lnSpc>
                <a:spcPts val="5926"/>
              </a:lnSpc>
            </a:pPr>
            <a:r>
              <a:rPr lang="en-US" sz="5400" b="1" dirty="0">
                <a:latin typeface="Agrandir Narrow"/>
              </a:rPr>
              <a:t>IP Spoofing</a:t>
            </a:r>
          </a:p>
        </p:txBody>
      </p:sp>
      <p:sp>
        <p:nvSpPr>
          <p:cNvPr id="17" name="TextBox 16">
            <a:extLst>
              <a:ext uri="{FF2B5EF4-FFF2-40B4-BE49-F238E27FC236}">
                <a16:creationId xmlns:a16="http://schemas.microsoft.com/office/drawing/2014/main" id="{D1DC126A-6A3F-2350-28BC-B21ACD9C0BAC}"/>
              </a:ext>
            </a:extLst>
          </p:cNvPr>
          <p:cNvSpPr txBox="1"/>
          <p:nvPr/>
        </p:nvSpPr>
        <p:spPr>
          <a:xfrm>
            <a:off x="1402617" y="2673474"/>
            <a:ext cx="16237683" cy="2045175"/>
          </a:xfrm>
          <a:prstGeom prst="rect">
            <a:avLst/>
          </a:prstGeom>
          <a:noFill/>
        </p:spPr>
        <p:txBody>
          <a:bodyPr wrap="square">
            <a:spAutoFit/>
          </a:bodyPr>
          <a:lstStyle/>
          <a:p>
            <a:pPr algn="ctr"/>
            <a:r>
              <a:rPr lang="en-US" sz="4230" dirty="0">
                <a:latin typeface="Arial Rounded MT Bold" panose="020F0704030504030204" pitchFamily="34" charset="0"/>
              </a:rPr>
              <a:t>IP spoofing, or IP address spoofing, refers to the creation of Internet Protocol (IP) packets with a false source IP address to impersonate another computer system.</a:t>
            </a:r>
            <a:endParaRPr lang="en-IN" sz="4230" dirty="0">
              <a:latin typeface="Arial Rounded MT Bold" panose="020F0704030504030204" pitchFamily="34" charset="0"/>
            </a:endParaRPr>
          </a:p>
        </p:txBody>
      </p:sp>
      <p:pic>
        <p:nvPicPr>
          <p:cNvPr id="14" name="Picture 13">
            <a:extLst>
              <a:ext uri="{FF2B5EF4-FFF2-40B4-BE49-F238E27FC236}">
                <a16:creationId xmlns:a16="http://schemas.microsoft.com/office/drawing/2014/main" id="{177D2E65-CDFF-CA21-41BD-51F16A08C58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1400" y="4838311"/>
            <a:ext cx="10801318" cy="5079917"/>
          </a:xfrm>
          <a:prstGeom prst="rect">
            <a:avLst/>
          </a:prstGeom>
        </p:spPr>
      </p:pic>
    </p:spTree>
    <p:extLst>
      <p:ext uri="{BB962C8B-B14F-4D97-AF65-F5344CB8AC3E}">
        <p14:creationId xmlns:p14="http://schemas.microsoft.com/office/powerpoint/2010/main" val="257074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11" name="Group 2"/>
          <p:cNvGrpSpPr/>
          <p:nvPr/>
        </p:nvGrpSpPr>
        <p:grpSpPr>
          <a:xfrm>
            <a:off x="5191117" y="470741"/>
            <a:ext cx="8524883" cy="1321615"/>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368843"/>
            <a:ext cx="1444709" cy="146650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59000" y="8648700"/>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5715000" y="753241"/>
            <a:ext cx="8189699" cy="756617"/>
          </a:xfrm>
          <a:prstGeom prst="rect">
            <a:avLst/>
          </a:prstGeom>
        </p:spPr>
        <p:txBody>
          <a:bodyPr lIns="0" tIns="0" rIns="0" bIns="0" rtlCol="0" anchor="t">
            <a:spAutoFit/>
          </a:bodyPr>
          <a:lstStyle/>
          <a:p>
            <a:pPr>
              <a:lnSpc>
                <a:spcPts val="5926"/>
              </a:lnSpc>
            </a:pPr>
            <a:r>
              <a:rPr lang="en-US" sz="5400" b="1" dirty="0">
                <a:latin typeface="Agrandir Narrow"/>
              </a:rPr>
              <a:t>Man in the Middle Attack</a:t>
            </a:r>
          </a:p>
        </p:txBody>
      </p:sp>
      <p:sp>
        <p:nvSpPr>
          <p:cNvPr id="17" name="TextBox 16">
            <a:extLst>
              <a:ext uri="{FF2B5EF4-FFF2-40B4-BE49-F238E27FC236}">
                <a16:creationId xmlns:a16="http://schemas.microsoft.com/office/drawing/2014/main" id="{D1DC126A-6A3F-2350-28BC-B21ACD9C0BAC}"/>
              </a:ext>
            </a:extLst>
          </p:cNvPr>
          <p:cNvSpPr txBox="1"/>
          <p:nvPr/>
        </p:nvSpPr>
        <p:spPr>
          <a:xfrm>
            <a:off x="1727890" y="2697424"/>
            <a:ext cx="16163917" cy="26961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3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A man-in-the-middle attack is a type of cyber attack in which the attacker secretly intercepts and relays messages between two parties who believe they are communicating directly with each other.</a:t>
            </a:r>
            <a:endParaRPr kumimoji="0" lang="en-IN" sz="423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p:pic>
        <p:nvPicPr>
          <p:cNvPr id="14" name="Picture 13" descr="Diagram&#10;&#10;Description automatically generated">
            <a:extLst>
              <a:ext uri="{FF2B5EF4-FFF2-40B4-BE49-F238E27FC236}">
                <a16:creationId xmlns:a16="http://schemas.microsoft.com/office/drawing/2014/main" id="{526A2812-4787-3B27-38F4-58C4885004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29000" y="5355447"/>
            <a:ext cx="10896600" cy="4714875"/>
          </a:xfrm>
          <a:prstGeom prst="rect">
            <a:avLst/>
          </a:prstGeom>
        </p:spPr>
      </p:pic>
    </p:spTree>
    <p:extLst>
      <p:ext uri="{BB962C8B-B14F-4D97-AF65-F5344CB8AC3E}">
        <p14:creationId xmlns:p14="http://schemas.microsoft.com/office/powerpoint/2010/main" val="5742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5977331" y="397347"/>
            <a:ext cx="5071670" cy="2764953"/>
            <a:chOff x="0" y="-38100"/>
            <a:chExt cx="2564612" cy="850900"/>
          </a:xfrm>
        </p:grpSpPr>
        <p:sp>
          <p:nvSpPr>
            <p:cNvPr id="12" name="Freeform 3"/>
            <p:cNvSpPr/>
            <p:nvPr/>
          </p:nvSpPr>
          <p:spPr>
            <a:xfrm>
              <a:off x="174081" y="0"/>
              <a:ext cx="2390531"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28775" y="8568700"/>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6881562" y="713143"/>
            <a:ext cx="8189699" cy="756617"/>
          </a:xfrm>
          <a:prstGeom prst="rect">
            <a:avLst/>
          </a:prstGeom>
        </p:spPr>
        <p:txBody>
          <a:bodyPr lIns="0" tIns="0" rIns="0" bIns="0" rtlCol="0" anchor="t">
            <a:spAutoFit/>
          </a:bodyPr>
          <a:lstStyle/>
          <a:p>
            <a:pPr>
              <a:lnSpc>
                <a:spcPts val="5926"/>
              </a:lnSpc>
            </a:pPr>
            <a:r>
              <a:rPr lang="en-US" sz="5400" b="1" dirty="0">
                <a:latin typeface="Agrandir Narrow"/>
              </a:rPr>
              <a:t>XSS Attack</a:t>
            </a:r>
          </a:p>
        </p:txBody>
      </p:sp>
      <p:sp>
        <p:nvSpPr>
          <p:cNvPr id="17" name="TextBox 16">
            <a:extLst>
              <a:ext uri="{FF2B5EF4-FFF2-40B4-BE49-F238E27FC236}">
                <a16:creationId xmlns:a16="http://schemas.microsoft.com/office/drawing/2014/main" id="{D1DC126A-6A3F-2350-28BC-B21ACD9C0BAC}"/>
              </a:ext>
            </a:extLst>
          </p:cNvPr>
          <p:cNvSpPr txBox="1"/>
          <p:nvPr/>
        </p:nvSpPr>
        <p:spPr>
          <a:xfrm>
            <a:off x="755580" y="2700268"/>
            <a:ext cx="17068799" cy="2554545"/>
          </a:xfrm>
          <a:prstGeom prst="rect">
            <a:avLst/>
          </a:prstGeom>
          <a:noFill/>
        </p:spPr>
        <p:txBody>
          <a:bodyPr wrap="square">
            <a:spAutoFit/>
          </a:bodyPr>
          <a:lstStyle/>
          <a:p>
            <a:pPr algn="ctr"/>
            <a:r>
              <a:rPr lang="en-US" sz="4000" dirty="0">
                <a:latin typeface="Arial Rounded MT Bold" panose="020F0704030504030204" pitchFamily="34" charset="0"/>
              </a:rPr>
              <a:t>XSS attacks, are a type of injection attack that injects malicious code into otherwise safe websites. An attacker will use a flaw in a target web application to send malicious code, most commonly client-side JavaScript, to an end user.</a:t>
            </a:r>
            <a:endParaRPr lang="en-IN" sz="400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C824380A-C464-6952-9B26-8B49F99436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4200" y="5254813"/>
            <a:ext cx="10770701" cy="4857146"/>
          </a:xfrm>
          <a:prstGeom prst="rect">
            <a:avLst/>
          </a:prstGeom>
        </p:spPr>
      </p:pic>
    </p:spTree>
    <p:extLst>
      <p:ext uri="{BB962C8B-B14F-4D97-AF65-F5344CB8AC3E}">
        <p14:creationId xmlns:p14="http://schemas.microsoft.com/office/powerpoint/2010/main" val="389970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5410200" y="565942"/>
            <a:ext cx="7391399"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Network Attackers Tool</a:t>
            </a:r>
          </a:p>
        </p:txBody>
      </p:sp>
      <p:sp>
        <p:nvSpPr>
          <p:cNvPr id="3" name="TextBox 3"/>
          <p:cNvSpPr txBox="1"/>
          <p:nvPr/>
        </p:nvSpPr>
        <p:spPr>
          <a:xfrm>
            <a:off x="2466982" y="2818431"/>
            <a:ext cx="8668112" cy="4515916"/>
          </a:xfrm>
          <a:prstGeom prst="rect">
            <a:avLst/>
          </a:prstGeom>
        </p:spPr>
        <p:txBody>
          <a:bodyPr wrap="square" lIns="0" tIns="0" rIns="0" bIns="0" rtlCol="0" anchor="t">
            <a:spAutoFit/>
          </a:bodyPr>
          <a:lstStyle/>
          <a:p>
            <a:pPr marL="571500" indent="-571500">
              <a:lnSpc>
                <a:spcPts val="5926"/>
              </a:lnSpc>
              <a:buFont typeface="Wingdings" panose="05000000000000000000" pitchFamily="2" charset="2"/>
              <a:buChar char="q"/>
            </a:pPr>
            <a:r>
              <a:rPr lang="en-US" sz="6000" dirty="0">
                <a:solidFill>
                  <a:schemeClr val="accent1">
                    <a:lumMod val="75000"/>
                  </a:schemeClr>
                </a:solidFill>
                <a:latin typeface="Agrandir Narrow"/>
              </a:rPr>
              <a:t>Ettercap</a:t>
            </a:r>
          </a:p>
          <a:p>
            <a:pPr marL="571500" indent="-571500">
              <a:lnSpc>
                <a:spcPts val="5926"/>
              </a:lnSpc>
              <a:buFont typeface="Wingdings" panose="05000000000000000000" pitchFamily="2" charset="2"/>
              <a:buChar char="q"/>
            </a:pPr>
            <a:r>
              <a:rPr lang="en-US" sz="6000" dirty="0">
                <a:solidFill>
                  <a:schemeClr val="accent1">
                    <a:lumMod val="75000"/>
                  </a:schemeClr>
                </a:solidFill>
                <a:latin typeface="Agrandir Narrow"/>
              </a:rPr>
              <a:t>SQL map</a:t>
            </a:r>
          </a:p>
          <a:p>
            <a:pPr marL="571500" indent="-571500">
              <a:lnSpc>
                <a:spcPts val="5926"/>
              </a:lnSpc>
              <a:buFont typeface="Wingdings" panose="05000000000000000000" pitchFamily="2" charset="2"/>
              <a:buChar char="q"/>
            </a:pPr>
            <a:r>
              <a:rPr lang="en-US" sz="6000" dirty="0">
                <a:solidFill>
                  <a:schemeClr val="accent1">
                    <a:lumMod val="75000"/>
                  </a:schemeClr>
                </a:solidFill>
                <a:latin typeface="Agrandir Narrow"/>
              </a:rPr>
              <a:t>Kali Linux</a:t>
            </a:r>
          </a:p>
          <a:p>
            <a:pPr marL="571500" indent="-571500">
              <a:lnSpc>
                <a:spcPts val="5926"/>
              </a:lnSpc>
              <a:buFont typeface="Wingdings" panose="05000000000000000000" pitchFamily="2" charset="2"/>
              <a:buChar char="q"/>
            </a:pPr>
            <a:r>
              <a:rPr lang="en-US" sz="6000" dirty="0">
                <a:solidFill>
                  <a:schemeClr val="accent1">
                    <a:lumMod val="75000"/>
                  </a:schemeClr>
                </a:solidFill>
                <a:latin typeface="Agrandir Narrow"/>
              </a:rPr>
              <a:t>Social Engineering Tool Kit</a:t>
            </a:r>
          </a:p>
          <a:p>
            <a:pPr marL="571500" indent="-571500">
              <a:lnSpc>
                <a:spcPts val="5926"/>
              </a:lnSpc>
              <a:buFont typeface="Wingdings" panose="05000000000000000000" pitchFamily="2" charset="2"/>
              <a:buChar char="q"/>
            </a:pPr>
            <a:r>
              <a:rPr lang="en-US" sz="6000" dirty="0">
                <a:solidFill>
                  <a:schemeClr val="accent1">
                    <a:lumMod val="75000"/>
                  </a:schemeClr>
                </a:solidFill>
                <a:latin typeface="Agrandir Narrow"/>
              </a:rPr>
              <a:t>Cain and Able</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4335" y="8413550"/>
            <a:ext cx="1400665" cy="142179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2258" y="7765640"/>
            <a:ext cx="2617042" cy="201031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4974122" y="405778"/>
            <a:ext cx="8284678"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884227" y="3252096"/>
            <a:ext cx="420216" cy="434486"/>
            <a:chOff x="0" y="0"/>
            <a:chExt cx="560289" cy="579314"/>
          </a:xfrm>
        </p:grpSpPr>
        <p:grpSp>
          <p:nvGrpSpPr>
            <p:cNvPr id="3" name="Group 3"/>
            <p:cNvGrpSpPr/>
            <p:nvPr/>
          </p:nvGrpSpPr>
          <p:grpSpPr>
            <a:xfrm>
              <a:off x="146330" y="165356"/>
              <a:ext cx="413958" cy="413958"/>
              <a:chOff x="0" y="0"/>
              <a:chExt cx="471015" cy="471015"/>
            </a:xfrm>
          </p:grpSpPr>
          <p:sp>
            <p:nvSpPr>
              <p:cNvPr id="4" name="Freeform 4"/>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6" name="Group 6"/>
            <p:cNvGrpSpPr/>
            <p:nvPr/>
          </p:nvGrpSpPr>
          <p:grpSpPr>
            <a:xfrm>
              <a:off x="0" y="0"/>
              <a:ext cx="503501" cy="536334"/>
              <a:chOff x="0" y="0"/>
              <a:chExt cx="531410" cy="566062"/>
            </a:xfrm>
          </p:grpSpPr>
          <p:sp>
            <p:nvSpPr>
              <p:cNvPr id="7" name="Freeform 7"/>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9" name="Group 9"/>
          <p:cNvGrpSpPr/>
          <p:nvPr/>
        </p:nvGrpSpPr>
        <p:grpSpPr>
          <a:xfrm>
            <a:off x="1905523" y="4054979"/>
            <a:ext cx="420216" cy="434486"/>
            <a:chOff x="0" y="0"/>
            <a:chExt cx="560289" cy="579314"/>
          </a:xfrm>
        </p:grpSpPr>
        <p:grpSp>
          <p:nvGrpSpPr>
            <p:cNvPr id="10" name="Group 10"/>
            <p:cNvGrpSpPr/>
            <p:nvPr/>
          </p:nvGrpSpPr>
          <p:grpSpPr>
            <a:xfrm>
              <a:off x="146330" y="165356"/>
              <a:ext cx="413958" cy="413958"/>
              <a:chOff x="0" y="0"/>
              <a:chExt cx="471015" cy="471015"/>
            </a:xfrm>
          </p:grpSpPr>
          <p:sp>
            <p:nvSpPr>
              <p:cNvPr id="11" name="Freeform 11"/>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3" name="Group 13"/>
            <p:cNvGrpSpPr/>
            <p:nvPr/>
          </p:nvGrpSpPr>
          <p:grpSpPr>
            <a:xfrm>
              <a:off x="0" y="0"/>
              <a:ext cx="503501" cy="536334"/>
              <a:chOff x="0" y="0"/>
              <a:chExt cx="531410" cy="566062"/>
            </a:xfrm>
          </p:grpSpPr>
          <p:sp>
            <p:nvSpPr>
              <p:cNvPr id="14" name="Freeform 14"/>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16" name="Group 16"/>
          <p:cNvGrpSpPr/>
          <p:nvPr/>
        </p:nvGrpSpPr>
        <p:grpSpPr>
          <a:xfrm>
            <a:off x="1900587" y="5693778"/>
            <a:ext cx="420216" cy="434486"/>
            <a:chOff x="0" y="0"/>
            <a:chExt cx="560289" cy="579314"/>
          </a:xfrm>
        </p:grpSpPr>
        <p:grpSp>
          <p:nvGrpSpPr>
            <p:cNvPr id="17" name="Group 17"/>
            <p:cNvGrpSpPr/>
            <p:nvPr/>
          </p:nvGrpSpPr>
          <p:grpSpPr>
            <a:xfrm>
              <a:off x="146330" y="165356"/>
              <a:ext cx="413958" cy="413958"/>
              <a:chOff x="0" y="0"/>
              <a:chExt cx="471015" cy="471015"/>
            </a:xfrm>
          </p:grpSpPr>
          <p:sp>
            <p:nvSpPr>
              <p:cNvPr id="18" name="Freeform 1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0" name="Group 20"/>
            <p:cNvGrpSpPr/>
            <p:nvPr/>
          </p:nvGrpSpPr>
          <p:grpSpPr>
            <a:xfrm>
              <a:off x="0" y="0"/>
              <a:ext cx="503501" cy="536334"/>
              <a:chOff x="0" y="0"/>
              <a:chExt cx="531410" cy="566062"/>
            </a:xfrm>
          </p:grpSpPr>
          <p:sp>
            <p:nvSpPr>
              <p:cNvPr id="21" name="Freeform 2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23" name="Group 23"/>
          <p:cNvGrpSpPr/>
          <p:nvPr/>
        </p:nvGrpSpPr>
        <p:grpSpPr>
          <a:xfrm>
            <a:off x="1926819" y="6494064"/>
            <a:ext cx="420216" cy="434486"/>
            <a:chOff x="0" y="0"/>
            <a:chExt cx="560289" cy="579314"/>
          </a:xfrm>
        </p:grpSpPr>
        <p:grpSp>
          <p:nvGrpSpPr>
            <p:cNvPr id="24" name="Group 24"/>
            <p:cNvGrpSpPr/>
            <p:nvPr/>
          </p:nvGrpSpPr>
          <p:grpSpPr>
            <a:xfrm>
              <a:off x="146330" y="165356"/>
              <a:ext cx="413958" cy="413958"/>
              <a:chOff x="0" y="0"/>
              <a:chExt cx="471015" cy="471015"/>
            </a:xfrm>
          </p:grpSpPr>
          <p:sp>
            <p:nvSpPr>
              <p:cNvPr id="25" name="Freeform 25"/>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7" name="Group 27"/>
            <p:cNvGrpSpPr/>
            <p:nvPr/>
          </p:nvGrpSpPr>
          <p:grpSpPr>
            <a:xfrm>
              <a:off x="0" y="0"/>
              <a:ext cx="503501" cy="536334"/>
              <a:chOff x="0" y="0"/>
              <a:chExt cx="531410" cy="566062"/>
            </a:xfrm>
          </p:grpSpPr>
          <p:sp>
            <p:nvSpPr>
              <p:cNvPr id="28" name="Freeform 28"/>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35" name="Picture 3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48664" y="1639043"/>
            <a:ext cx="850914" cy="850914"/>
          </a:xfrm>
          <a:prstGeom prst="rect">
            <a:avLst/>
          </a:prstGeom>
        </p:spPr>
      </p:pic>
      <p:grpSp>
        <p:nvGrpSpPr>
          <p:cNvPr id="36" name="Group 36"/>
          <p:cNvGrpSpPr/>
          <p:nvPr/>
        </p:nvGrpSpPr>
        <p:grpSpPr>
          <a:xfrm>
            <a:off x="1905523" y="4934586"/>
            <a:ext cx="420216" cy="434486"/>
            <a:chOff x="0" y="0"/>
            <a:chExt cx="560289" cy="579314"/>
          </a:xfrm>
        </p:grpSpPr>
        <p:grpSp>
          <p:nvGrpSpPr>
            <p:cNvPr id="37" name="Group 37"/>
            <p:cNvGrpSpPr/>
            <p:nvPr/>
          </p:nvGrpSpPr>
          <p:grpSpPr>
            <a:xfrm>
              <a:off x="146330" y="165356"/>
              <a:ext cx="413958" cy="413958"/>
              <a:chOff x="0" y="0"/>
              <a:chExt cx="471015" cy="471015"/>
            </a:xfrm>
          </p:grpSpPr>
          <p:sp>
            <p:nvSpPr>
              <p:cNvPr id="38" name="Freeform 3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0" name="Group 40"/>
            <p:cNvGrpSpPr/>
            <p:nvPr/>
          </p:nvGrpSpPr>
          <p:grpSpPr>
            <a:xfrm>
              <a:off x="0" y="0"/>
              <a:ext cx="503501" cy="536334"/>
              <a:chOff x="0" y="0"/>
              <a:chExt cx="531410" cy="566062"/>
            </a:xfrm>
          </p:grpSpPr>
          <p:sp>
            <p:nvSpPr>
              <p:cNvPr id="41" name="Freeform 4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43" name="Picture 4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675290" y="2636410"/>
            <a:ext cx="5402330" cy="5402330"/>
          </a:xfrm>
          <a:prstGeom prst="rect">
            <a:avLst/>
          </a:prstGeom>
        </p:spPr>
      </p:pic>
      <p:sp>
        <p:nvSpPr>
          <p:cNvPr id="44" name="TextBox 44"/>
          <p:cNvSpPr txBox="1"/>
          <p:nvPr/>
        </p:nvSpPr>
        <p:spPr>
          <a:xfrm>
            <a:off x="4974121" y="547688"/>
            <a:ext cx="8189699" cy="705321"/>
          </a:xfrm>
          <a:prstGeom prst="rect">
            <a:avLst/>
          </a:prstGeom>
        </p:spPr>
        <p:txBody>
          <a:bodyPr lIns="0" tIns="0" rIns="0" bIns="0" rtlCol="0" anchor="t">
            <a:spAutoFit/>
          </a:bodyPr>
          <a:lstStyle/>
          <a:p>
            <a:pPr algn="ctr">
              <a:lnSpc>
                <a:spcPts val="5548"/>
              </a:lnSpc>
              <a:spcBef>
                <a:spcPct val="0"/>
              </a:spcBef>
            </a:pPr>
            <a:r>
              <a:rPr lang="en-US" sz="4800" dirty="0">
                <a:solidFill>
                  <a:srgbClr val="050A30"/>
                </a:solidFill>
                <a:latin typeface="Agrandir Narrow Bold"/>
              </a:rPr>
              <a:t>Network Attack Prevention</a:t>
            </a:r>
          </a:p>
        </p:txBody>
      </p:sp>
      <p:sp>
        <p:nvSpPr>
          <p:cNvPr id="45" name="TextBox 45"/>
          <p:cNvSpPr txBox="1"/>
          <p:nvPr/>
        </p:nvSpPr>
        <p:spPr>
          <a:xfrm>
            <a:off x="2633957" y="3186056"/>
            <a:ext cx="13266114" cy="589905"/>
          </a:xfrm>
          <a:prstGeom prst="rect">
            <a:avLst/>
          </a:prstGeom>
        </p:spPr>
        <p:txBody>
          <a:bodyPr lIns="0" tIns="0" rIns="0" bIns="0" rtlCol="0" anchor="t">
            <a:spAutoFit/>
          </a:bodyPr>
          <a:lstStyle/>
          <a:p>
            <a:pPr marL="0" lvl="0" indent="0" algn="l">
              <a:lnSpc>
                <a:spcPts val="4612"/>
              </a:lnSpc>
              <a:spcBef>
                <a:spcPct val="0"/>
              </a:spcBef>
            </a:pPr>
            <a:r>
              <a:rPr lang="en-US" sz="3800" dirty="0">
                <a:solidFill>
                  <a:srgbClr val="050A30"/>
                </a:solidFill>
                <a:latin typeface="Agrandir Narrow Bold"/>
              </a:rPr>
              <a:t>Install Software Updates</a:t>
            </a:r>
          </a:p>
        </p:txBody>
      </p:sp>
      <p:sp>
        <p:nvSpPr>
          <p:cNvPr id="46" name="TextBox 46"/>
          <p:cNvSpPr txBox="1"/>
          <p:nvPr/>
        </p:nvSpPr>
        <p:spPr>
          <a:xfrm>
            <a:off x="2633957" y="3971673"/>
            <a:ext cx="14017689" cy="589905"/>
          </a:xfrm>
          <a:prstGeom prst="rect">
            <a:avLst/>
          </a:prstGeom>
        </p:spPr>
        <p:txBody>
          <a:bodyPr lIns="0" tIns="0" rIns="0" bIns="0" rtlCol="0" anchor="t">
            <a:spAutoFit/>
          </a:bodyPr>
          <a:lstStyle/>
          <a:p>
            <a:pPr marL="0" lvl="0" indent="0" algn="l">
              <a:lnSpc>
                <a:spcPts val="4612"/>
              </a:lnSpc>
              <a:spcBef>
                <a:spcPct val="0"/>
              </a:spcBef>
            </a:pPr>
            <a:r>
              <a:rPr lang="en-US" sz="3800" dirty="0">
                <a:solidFill>
                  <a:srgbClr val="050A30"/>
                </a:solidFill>
                <a:latin typeface="Agrandir Narrow Bold"/>
              </a:rPr>
              <a:t>Use Unique Password</a:t>
            </a:r>
          </a:p>
        </p:txBody>
      </p:sp>
      <p:sp>
        <p:nvSpPr>
          <p:cNvPr id="47" name="TextBox 47"/>
          <p:cNvSpPr txBox="1"/>
          <p:nvPr/>
        </p:nvSpPr>
        <p:spPr>
          <a:xfrm>
            <a:off x="2657233" y="5598311"/>
            <a:ext cx="14017689" cy="589905"/>
          </a:xfrm>
          <a:prstGeom prst="rect">
            <a:avLst/>
          </a:prstGeom>
        </p:spPr>
        <p:txBody>
          <a:bodyPr lIns="0" tIns="0" rIns="0" bIns="0" rtlCol="0" anchor="t">
            <a:spAutoFit/>
          </a:bodyPr>
          <a:lstStyle/>
          <a:p>
            <a:pPr marL="0" lvl="0" indent="0" algn="l">
              <a:lnSpc>
                <a:spcPts val="4612"/>
              </a:lnSpc>
              <a:spcBef>
                <a:spcPct val="0"/>
              </a:spcBef>
            </a:pPr>
            <a:r>
              <a:rPr lang="en-US" sz="3800" dirty="0">
                <a:solidFill>
                  <a:srgbClr val="050A30"/>
                </a:solidFill>
                <a:latin typeface="Agrandir Narrow Bold"/>
              </a:rPr>
              <a:t>USE STRONG PASSSWORD</a:t>
            </a:r>
          </a:p>
        </p:txBody>
      </p:sp>
      <p:sp>
        <p:nvSpPr>
          <p:cNvPr id="48" name="TextBox 48"/>
          <p:cNvSpPr txBox="1"/>
          <p:nvPr/>
        </p:nvSpPr>
        <p:spPr>
          <a:xfrm>
            <a:off x="2627397" y="6377876"/>
            <a:ext cx="13491602" cy="589905"/>
          </a:xfrm>
          <a:prstGeom prst="rect">
            <a:avLst/>
          </a:prstGeom>
        </p:spPr>
        <p:txBody>
          <a:bodyPr lIns="0" tIns="0" rIns="0" bIns="0" rtlCol="0" anchor="t">
            <a:spAutoFit/>
          </a:bodyPr>
          <a:lstStyle/>
          <a:p>
            <a:pPr marL="0" lvl="0" indent="0" algn="l">
              <a:lnSpc>
                <a:spcPts val="4612"/>
              </a:lnSpc>
              <a:spcBef>
                <a:spcPct val="0"/>
              </a:spcBef>
            </a:pPr>
            <a:r>
              <a:rPr lang="en-US" sz="3800" dirty="0">
                <a:solidFill>
                  <a:srgbClr val="050A30"/>
                </a:solidFill>
                <a:latin typeface="Agrandir Narrow Bold"/>
              </a:rPr>
              <a:t>USE A PASSWORD MANAGER</a:t>
            </a:r>
          </a:p>
        </p:txBody>
      </p:sp>
      <p:sp>
        <p:nvSpPr>
          <p:cNvPr id="49" name="TextBox 49"/>
          <p:cNvSpPr txBox="1"/>
          <p:nvPr/>
        </p:nvSpPr>
        <p:spPr>
          <a:xfrm>
            <a:off x="2657233" y="4818746"/>
            <a:ext cx="14017689" cy="589905"/>
          </a:xfrm>
          <a:prstGeom prst="rect">
            <a:avLst/>
          </a:prstGeom>
        </p:spPr>
        <p:txBody>
          <a:bodyPr lIns="0" tIns="0" rIns="0" bIns="0" rtlCol="0" anchor="t">
            <a:spAutoFit/>
          </a:bodyPr>
          <a:lstStyle/>
          <a:p>
            <a:pPr marL="0" lvl="0" indent="0" algn="l">
              <a:lnSpc>
                <a:spcPts val="4612"/>
              </a:lnSpc>
              <a:spcBef>
                <a:spcPct val="0"/>
              </a:spcBef>
            </a:pPr>
            <a:r>
              <a:rPr lang="en-US" sz="3800" dirty="0">
                <a:solidFill>
                  <a:srgbClr val="050A30"/>
                </a:solidFill>
                <a:latin typeface="Agrandir Narrow Bold"/>
              </a:rPr>
              <a:t>Use Two Factor AUTHENTICATION</a:t>
            </a:r>
          </a:p>
        </p:txBody>
      </p:sp>
      <p:grpSp>
        <p:nvGrpSpPr>
          <p:cNvPr id="53" name="Group 2">
            <a:extLst>
              <a:ext uri="{FF2B5EF4-FFF2-40B4-BE49-F238E27FC236}">
                <a16:creationId xmlns:a16="http://schemas.microsoft.com/office/drawing/2014/main" id="{9389520C-F18B-7F6C-5F23-785FE06F7BDF}"/>
              </a:ext>
            </a:extLst>
          </p:cNvPr>
          <p:cNvGrpSpPr/>
          <p:nvPr/>
        </p:nvGrpSpPr>
        <p:grpSpPr>
          <a:xfrm>
            <a:off x="1905523" y="7250443"/>
            <a:ext cx="420216" cy="434486"/>
            <a:chOff x="0" y="0"/>
            <a:chExt cx="560289" cy="579314"/>
          </a:xfrm>
        </p:grpSpPr>
        <p:grpSp>
          <p:nvGrpSpPr>
            <p:cNvPr id="54" name="Group 3">
              <a:extLst>
                <a:ext uri="{FF2B5EF4-FFF2-40B4-BE49-F238E27FC236}">
                  <a16:creationId xmlns:a16="http://schemas.microsoft.com/office/drawing/2014/main" id="{BB4E8B97-8B5D-7ADC-4F4F-4815736C5CBD}"/>
                </a:ext>
              </a:extLst>
            </p:cNvPr>
            <p:cNvGrpSpPr/>
            <p:nvPr/>
          </p:nvGrpSpPr>
          <p:grpSpPr>
            <a:xfrm>
              <a:off x="146330" y="165356"/>
              <a:ext cx="413958" cy="413958"/>
              <a:chOff x="0" y="0"/>
              <a:chExt cx="471015" cy="471015"/>
            </a:xfrm>
          </p:grpSpPr>
          <p:sp>
            <p:nvSpPr>
              <p:cNvPr id="58" name="Freeform 4">
                <a:extLst>
                  <a:ext uri="{FF2B5EF4-FFF2-40B4-BE49-F238E27FC236}">
                    <a16:creationId xmlns:a16="http://schemas.microsoft.com/office/drawing/2014/main" id="{AE0239C1-E829-0722-22BD-4F614A839937}"/>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9" name="TextBox 5">
                <a:extLst>
                  <a:ext uri="{FF2B5EF4-FFF2-40B4-BE49-F238E27FC236}">
                    <a16:creationId xmlns:a16="http://schemas.microsoft.com/office/drawing/2014/main" id="{41883E63-AD09-352F-E51D-69026B619CAE}"/>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55" name="Group 6">
              <a:extLst>
                <a:ext uri="{FF2B5EF4-FFF2-40B4-BE49-F238E27FC236}">
                  <a16:creationId xmlns:a16="http://schemas.microsoft.com/office/drawing/2014/main" id="{534EA0AC-7FB4-28C7-8B7C-FD48C0E9147E}"/>
                </a:ext>
              </a:extLst>
            </p:cNvPr>
            <p:cNvGrpSpPr/>
            <p:nvPr/>
          </p:nvGrpSpPr>
          <p:grpSpPr>
            <a:xfrm>
              <a:off x="0" y="0"/>
              <a:ext cx="503501" cy="536334"/>
              <a:chOff x="0" y="0"/>
              <a:chExt cx="531410" cy="566062"/>
            </a:xfrm>
          </p:grpSpPr>
          <p:sp>
            <p:nvSpPr>
              <p:cNvPr id="56" name="Freeform 7">
                <a:extLst>
                  <a:ext uri="{FF2B5EF4-FFF2-40B4-BE49-F238E27FC236}">
                    <a16:creationId xmlns:a16="http://schemas.microsoft.com/office/drawing/2014/main" id="{518011B5-2558-7E29-28E5-6BA959FF5599}"/>
                  </a:ext>
                </a:extLst>
              </p:cNvPr>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57" name="TextBox 8">
                <a:extLst>
                  <a:ext uri="{FF2B5EF4-FFF2-40B4-BE49-F238E27FC236}">
                    <a16:creationId xmlns:a16="http://schemas.microsoft.com/office/drawing/2014/main" id="{B86670F9-A0E2-9108-8589-4755DE9FF1C3}"/>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sp>
        <p:nvSpPr>
          <p:cNvPr id="61" name="TextBox 60">
            <a:extLst>
              <a:ext uri="{FF2B5EF4-FFF2-40B4-BE49-F238E27FC236}">
                <a16:creationId xmlns:a16="http://schemas.microsoft.com/office/drawing/2014/main" id="{6D74BD3B-808D-1BF2-44B2-B1FA7976715C}"/>
              </a:ext>
            </a:extLst>
          </p:cNvPr>
          <p:cNvSpPr txBox="1"/>
          <p:nvPr/>
        </p:nvSpPr>
        <p:spPr>
          <a:xfrm>
            <a:off x="2542370" y="7119687"/>
            <a:ext cx="9956626" cy="682238"/>
          </a:xfrm>
          <a:prstGeom prst="rect">
            <a:avLst/>
          </a:prstGeom>
          <a:noFill/>
        </p:spPr>
        <p:txBody>
          <a:bodyPr wrap="square">
            <a:spAutoFit/>
          </a:bodyPr>
          <a:lstStyle/>
          <a:p>
            <a:pPr marL="0" lvl="0" indent="0" algn="l">
              <a:lnSpc>
                <a:spcPts val="4612"/>
              </a:lnSpc>
              <a:spcBef>
                <a:spcPct val="0"/>
              </a:spcBef>
            </a:pPr>
            <a:r>
              <a:rPr lang="en-US" sz="3800" dirty="0">
                <a:solidFill>
                  <a:srgbClr val="050A30"/>
                </a:solidFill>
                <a:latin typeface="Agrandir Narrow Bold"/>
              </a:rPr>
              <a:t>Use a firewall for your Internet connection.</a:t>
            </a:r>
          </a:p>
        </p:txBody>
      </p:sp>
      <p:grpSp>
        <p:nvGrpSpPr>
          <p:cNvPr id="62" name="Group 2">
            <a:extLst>
              <a:ext uri="{FF2B5EF4-FFF2-40B4-BE49-F238E27FC236}">
                <a16:creationId xmlns:a16="http://schemas.microsoft.com/office/drawing/2014/main" id="{86BC97A0-411E-2A99-098B-22A922AD344A}"/>
              </a:ext>
            </a:extLst>
          </p:cNvPr>
          <p:cNvGrpSpPr/>
          <p:nvPr/>
        </p:nvGrpSpPr>
        <p:grpSpPr>
          <a:xfrm>
            <a:off x="1896869" y="8065876"/>
            <a:ext cx="420216" cy="434486"/>
            <a:chOff x="0" y="0"/>
            <a:chExt cx="560289" cy="579314"/>
          </a:xfrm>
        </p:grpSpPr>
        <p:grpSp>
          <p:nvGrpSpPr>
            <p:cNvPr id="63" name="Group 3">
              <a:extLst>
                <a:ext uri="{FF2B5EF4-FFF2-40B4-BE49-F238E27FC236}">
                  <a16:creationId xmlns:a16="http://schemas.microsoft.com/office/drawing/2014/main" id="{B596D9B9-CD39-B931-6F73-C264F3F00BEE}"/>
                </a:ext>
              </a:extLst>
            </p:cNvPr>
            <p:cNvGrpSpPr/>
            <p:nvPr/>
          </p:nvGrpSpPr>
          <p:grpSpPr>
            <a:xfrm>
              <a:off x="146330" y="165356"/>
              <a:ext cx="413958" cy="413958"/>
              <a:chOff x="0" y="0"/>
              <a:chExt cx="471015" cy="471015"/>
            </a:xfrm>
          </p:grpSpPr>
          <p:sp>
            <p:nvSpPr>
              <p:cNvPr id="67" name="Freeform 4">
                <a:extLst>
                  <a:ext uri="{FF2B5EF4-FFF2-40B4-BE49-F238E27FC236}">
                    <a16:creationId xmlns:a16="http://schemas.microsoft.com/office/drawing/2014/main" id="{C0AD0A14-991D-E2A8-22E7-91D3528EABCF}"/>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68" name="TextBox 5">
                <a:extLst>
                  <a:ext uri="{FF2B5EF4-FFF2-40B4-BE49-F238E27FC236}">
                    <a16:creationId xmlns:a16="http://schemas.microsoft.com/office/drawing/2014/main" id="{626EEEF9-4390-4A28-7109-AD020D71B24B}"/>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64" name="Group 6">
              <a:extLst>
                <a:ext uri="{FF2B5EF4-FFF2-40B4-BE49-F238E27FC236}">
                  <a16:creationId xmlns:a16="http://schemas.microsoft.com/office/drawing/2014/main" id="{7B155A05-A625-5221-F10B-EBAC78560397}"/>
                </a:ext>
              </a:extLst>
            </p:cNvPr>
            <p:cNvGrpSpPr/>
            <p:nvPr/>
          </p:nvGrpSpPr>
          <p:grpSpPr>
            <a:xfrm>
              <a:off x="0" y="0"/>
              <a:ext cx="503501" cy="536334"/>
              <a:chOff x="0" y="0"/>
              <a:chExt cx="531410" cy="566062"/>
            </a:xfrm>
          </p:grpSpPr>
          <p:sp>
            <p:nvSpPr>
              <p:cNvPr id="65" name="Freeform 7">
                <a:extLst>
                  <a:ext uri="{FF2B5EF4-FFF2-40B4-BE49-F238E27FC236}">
                    <a16:creationId xmlns:a16="http://schemas.microsoft.com/office/drawing/2014/main" id="{68725453-6587-0FD4-0612-4A53DBF1A6AD}"/>
                  </a:ext>
                </a:extLst>
              </p:cNvPr>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66" name="TextBox 8">
                <a:extLst>
                  <a:ext uri="{FF2B5EF4-FFF2-40B4-BE49-F238E27FC236}">
                    <a16:creationId xmlns:a16="http://schemas.microsoft.com/office/drawing/2014/main" id="{6C892375-4695-C082-B9DD-FF4E6BBDDF95}"/>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sp>
        <p:nvSpPr>
          <p:cNvPr id="70" name="TextBox 69">
            <a:extLst>
              <a:ext uri="{FF2B5EF4-FFF2-40B4-BE49-F238E27FC236}">
                <a16:creationId xmlns:a16="http://schemas.microsoft.com/office/drawing/2014/main" id="{92883AC4-233D-099F-39BD-36CCE261BE5B}"/>
              </a:ext>
            </a:extLst>
          </p:cNvPr>
          <p:cNvSpPr txBox="1"/>
          <p:nvPr/>
        </p:nvSpPr>
        <p:spPr>
          <a:xfrm>
            <a:off x="2529728" y="7953832"/>
            <a:ext cx="9629774" cy="665695"/>
          </a:xfrm>
          <a:prstGeom prst="rect">
            <a:avLst/>
          </a:prstGeom>
          <a:noFill/>
        </p:spPr>
        <p:txBody>
          <a:bodyPr wrap="square">
            <a:spAutoFit/>
          </a:bodyPr>
          <a:lstStyle/>
          <a:p>
            <a:pPr marL="0" lvl="0" indent="0" algn="l">
              <a:lnSpc>
                <a:spcPts val="4612"/>
              </a:lnSpc>
              <a:spcBef>
                <a:spcPct val="0"/>
              </a:spcBef>
            </a:pPr>
            <a:r>
              <a:rPr lang="en-US" sz="3800" dirty="0">
                <a:solidFill>
                  <a:srgbClr val="050A30"/>
                </a:solidFill>
                <a:latin typeface="Agrandir Narrow Bold"/>
              </a:rPr>
              <a:t>Clear Browser after Leaving Computer</a:t>
            </a:r>
          </a:p>
        </p:txBody>
      </p:sp>
      <p:grpSp>
        <p:nvGrpSpPr>
          <p:cNvPr id="71" name="Group 2">
            <a:extLst>
              <a:ext uri="{FF2B5EF4-FFF2-40B4-BE49-F238E27FC236}">
                <a16:creationId xmlns:a16="http://schemas.microsoft.com/office/drawing/2014/main" id="{E4F31E7A-8E48-BFC3-DB8B-ECBF1328C106}"/>
              </a:ext>
            </a:extLst>
          </p:cNvPr>
          <p:cNvGrpSpPr/>
          <p:nvPr/>
        </p:nvGrpSpPr>
        <p:grpSpPr>
          <a:xfrm>
            <a:off x="1896868" y="8878587"/>
            <a:ext cx="420216" cy="434486"/>
            <a:chOff x="0" y="0"/>
            <a:chExt cx="560289" cy="579314"/>
          </a:xfrm>
        </p:grpSpPr>
        <p:grpSp>
          <p:nvGrpSpPr>
            <p:cNvPr id="72" name="Group 3">
              <a:extLst>
                <a:ext uri="{FF2B5EF4-FFF2-40B4-BE49-F238E27FC236}">
                  <a16:creationId xmlns:a16="http://schemas.microsoft.com/office/drawing/2014/main" id="{9180B750-75DB-8606-7A4E-F53F45AC1FD9}"/>
                </a:ext>
              </a:extLst>
            </p:cNvPr>
            <p:cNvGrpSpPr/>
            <p:nvPr/>
          </p:nvGrpSpPr>
          <p:grpSpPr>
            <a:xfrm>
              <a:off x="146330" y="165356"/>
              <a:ext cx="413958" cy="413958"/>
              <a:chOff x="0" y="0"/>
              <a:chExt cx="471015" cy="471015"/>
            </a:xfrm>
          </p:grpSpPr>
          <p:sp>
            <p:nvSpPr>
              <p:cNvPr id="76" name="Freeform 4">
                <a:extLst>
                  <a:ext uri="{FF2B5EF4-FFF2-40B4-BE49-F238E27FC236}">
                    <a16:creationId xmlns:a16="http://schemas.microsoft.com/office/drawing/2014/main" id="{EC085816-E9E1-8DFD-7AB8-DA4CF10291C7}"/>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77" name="TextBox 5">
                <a:extLst>
                  <a:ext uri="{FF2B5EF4-FFF2-40B4-BE49-F238E27FC236}">
                    <a16:creationId xmlns:a16="http://schemas.microsoft.com/office/drawing/2014/main" id="{13AA9684-559A-96AC-EB4A-A28622A93612}"/>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73" name="Group 6">
              <a:extLst>
                <a:ext uri="{FF2B5EF4-FFF2-40B4-BE49-F238E27FC236}">
                  <a16:creationId xmlns:a16="http://schemas.microsoft.com/office/drawing/2014/main" id="{A3798612-2BC7-2522-637C-30AC5B8FA9F4}"/>
                </a:ext>
              </a:extLst>
            </p:cNvPr>
            <p:cNvGrpSpPr/>
            <p:nvPr/>
          </p:nvGrpSpPr>
          <p:grpSpPr>
            <a:xfrm>
              <a:off x="0" y="0"/>
              <a:ext cx="503501" cy="536334"/>
              <a:chOff x="0" y="0"/>
              <a:chExt cx="531410" cy="566062"/>
            </a:xfrm>
          </p:grpSpPr>
          <p:sp>
            <p:nvSpPr>
              <p:cNvPr id="74" name="Freeform 7">
                <a:extLst>
                  <a:ext uri="{FF2B5EF4-FFF2-40B4-BE49-F238E27FC236}">
                    <a16:creationId xmlns:a16="http://schemas.microsoft.com/office/drawing/2014/main" id="{3213C866-0857-558D-FD72-91BE1209C05C}"/>
                  </a:ext>
                </a:extLst>
              </p:cNvPr>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75" name="TextBox 8">
                <a:extLst>
                  <a:ext uri="{FF2B5EF4-FFF2-40B4-BE49-F238E27FC236}">
                    <a16:creationId xmlns:a16="http://schemas.microsoft.com/office/drawing/2014/main" id="{6D8D4D53-D979-7297-027A-621E6912F08D}"/>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sp>
        <p:nvSpPr>
          <p:cNvPr id="79" name="TextBox 78">
            <a:extLst>
              <a:ext uri="{FF2B5EF4-FFF2-40B4-BE49-F238E27FC236}">
                <a16:creationId xmlns:a16="http://schemas.microsoft.com/office/drawing/2014/main" id="{F224535A-3F2B-8A94-9E13-61C6ADB22635}"/>
              </a:ext>
            </a:extLst>
          </p:cNvPr>
          <p:cNvSpPr txBox="1"/>
          <p:nvPr/>
        </p:nvSpPr>
        <p:spPr>
          <a:xfrm>
            <a:off x="2584361" y="8722916"/>
            <a:ext cx="9629774" cy="665695"/>
          </a:xfrm>
          <a:prstGeom prst="rect">
            <a:avLst/>
          </a:prstGeom>
          <a:noFill/>
        </p:spPr>
        <p:txBody>
          <a:bodyPr wrap="square">
            <a:spAutoFit/>
          </a:bodyPr>
          <a:lstStyle/>
          <a:p>
            <a:pPr marL="0" lvl="0" indent="0" algn="l">
              <a:lnSpc>
                <a:spcPts val="4612"/>
              </a:lnSpc>
              <a:spcBef>
                <a:spcPct val="0"/>
              </a:spcBef>
            </a:pPr>
            <a:r>
              <a:rPr lang="en-US" sz="3800" dirty="0">
                <a:solidFill>
                  <a:srgbClr val="050A30"/>
                </a:solidFill>
                <a:latin typeface="Agrandir Narrow Bold"/>
              </a:rPr>
              <a:t>Browse Safely Online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6324600" y="510268"/>
            <a:ext cx="5486400"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232031" y="2856086"/>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56020" y="2792518"/>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94026" y="4075879"/>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18014" y="4012311"/>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Experiments </a:t>
            </a:r>
          </a:p>
        </p:txBody>
      </p:sp>
      <p:sp>
        <p:nvSpPr>
          <p:cNvPr id="15" name="TextBox 15"/>
          <p:cNvSpPr txBox="1"/>
          <p:nvPr/>
        </p:nvSpPr>
        <p:spPr>
          <a:xfrm>
            <a:off x="2418099" y="2720208"/>
            <a:ext cx="6517100" cy="461665"/>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Firewall Implementation</a:t>
            </a:r>
          </a:p>
        </p:txBody>
      </p:sp>
      <p:sp>
        <p:nvSpPr>
          <p:cNvPr id="16" name="TextBox 16"/>
          <p:cNvSpPr txBox="1"/>
          <p:nvPr/>
        </p:nvSpPr>
        <p:spPr>
          <a:xfrm>
            <a:off x="2409306" y="4052831"/>
            <a:ext cx="7258642" cy="461665"/>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Man in Middle Attack</a:t>
            </a:r>
          </a:p>
        </p:txBody>
      </p:sp>
      <p:sp>
        <p:nvSpPr>
          <p:cNvPr id="17" name="TextBox 17"/>
          <p:cNvSpPr txBox="1"/>
          <p:nvPr/>
        </p:nvSpPr>
        <p:spPr>
          <a:xfrm>
            <a:off x="2409306" y="5404151"/>
            <a:ext cx="6517100" cy="461665"/>
          </a:xfrm>
          <a:prstGeom prst="rect">
            <a:avLst/>
          </a:prstGeom>
        </p:spPr>
        <p:txBody>
          <a:bodyPr lIns="0" tIns="0" rIns="0" bIns="0" rtlCol="0" anchor="t">
            <a:spAutoFit/>
          </a:bodyPr>
          <a:lstStyle/>
          <a:p>
            <a:pPr marL="0" lvl="0" indent="0" algn="l">
              <a:lnSpc>
                <a:spcPts val="3612"/>
              </a:lnSpc>
              <a:spcBef>
                <a:spcPct val="0"/>
              </a:spcBef>
            </a:pPr>
            <a:r>
              <a:rPr lang="en-US" sz="3010" dirty="0">
                <a:solidFill>
                  <a:srgbClr val="050A30"/>
                </a:solidFill>
                <a:latin typeface="Agrandir Narrow"/>
              </a:rPr>
              <a:t>DHCP Snooping</a:t>
            </a:r>
          </a:p>
        </p:txBody>
      </p:sp>
      <p:grpSp>
        <p:nvGrpSpPr>
          <p:cNvPr id="18" name="Group 18"/>
          <p:cNvGrpSpPr/>
          <p:nvPr/>
        </p:nvGrpSpPr>
        <p:grpSpPr>
          <a:xfrm>
            <a:off x="1232031" y="5363631"/>
            <a:ext cx="709834" cy="70983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56020" y="5300063"/>
            <a:ext cx="709834" cy="70983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grpSp>
        <p:nvGrpSpPr>
          <p:cNvPr id="35" name="Group 2">
            <a:extLst>
              <a:ext uri="{FF2B5EF4-FFF2-40B4-BE49-F238E27FC236}">
                <a16:creationId xmlns:a16="http://schemas.microsoft.com/office/drawing/2014/main" id="{31FB385E-A25D-F7C8-6943-21473A899511}"/>
              </a:ext>
            </a:extLst>
          </p:cNvPr>
          <p:cNvGrpSpPr/>
          <p:nvPr/>
        </p:nvGrpSpPr>
        <p:grpSpPr>
          <a:xfrm>
            <a:off x="1194026" y="6577147"/>
            <a:ext cx="709834" cy="709834"/>
            <a:chOff x="0" y="0"/>
            <a:chExt cx="812800" cy="812800"/>
          </a:xfrm>
        </p:grpSpPr>
        <p:sp>
          <p:nvSpPr>
            <p:cNvPr id="36" name="Freeform 3">
              <a:extLst>
                <a:ext uri="{FF2B5EF4-FFF2-40B4-BE49-F238E27FC236}">
                  <a16:creationId xmlns:a16="http://schemas.microsoft.com/office/drawing/2014/main" id="{1F921CFC-7F2E-A462-A350-95EB06CBA62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7" name="TextBox 4">
              <a:extLst>
                <a:ext uri="{FF2B5EF4-FFF2-40B4-BE49-F238E27FC236}">
                  <a16:creationId xmlns:a16="http://schemas.microsoft.com/office/drawing/2014/main" id="{2794DE24-BE4B-A134-AA4E-CB1ECF2AC409}"/>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5">
            <a:extLst>
              <a:ext uri="{FF2B5EF4-FFF2-40B4-BE49-F238E27FC236}">
                <a16:creationId xmlns:a16="http://schemas.microsoft.com/office/drawing/2014/main" id="{6B62BE70-4C92-FC58-EF75-FD070957AE30}"/>
              </a:ext>
            </a:extLst>
          </p:cNvPr>
          <p:cNvGrpSpPr/>
          <p:nvPr/>
        </p:nvGrpSpPr>
        <p:grpSpPr>
          <a:xfrm>
            <a:off x="1118015" y="6513579"/>
            <a:ext cx="709834" cy="709834"/>
            <a:chOff x="0" y="0"/>
            <a:chExt cx="812800" cy="812800"/>
          </a:xfrm>
        </p:grpSpPr>
        <p:sp>
          <p:nvSpPr>
            <p:cNvPr id="39" name="Freeform 6">
              <a:extLst>
                <a:ext uri="{FF2B5EF4-FFF2-40B4-BE49-F238E27FC236}">
                  <a16:creationId xmlns:a16="http://schemas.microsoft.com/office/drawing/2014/main" id="{062942AE-889A-5915-D694-33A63944BD8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0" name="TextBox 7">
              <a:extLst>
                <a:ext uri="{FF2B5EF4-FFF2-40B4-BE49-F238E27FC236}">
                  <a16:creationId xmlns:a16="http://schemas.microsoft.com/office/drawing/2014/main" id="{62C224A0-238D-AE48-C424-743A5F0C871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2" name="TextBox 41">
            <a:extLst>
              <a:ext uri="{FF2B5EF4-FFF2-40B4-BE49-F238E27FC236}">
                <a16:creationId xmlns:a16="http://schemas.microsoft.com/office/drawing/2014/main" id="{59BFE62F-B39B-B109-BD6C-0B14B572D871}"/>
              </a:ext>
            </a:extLst>
          </p:cNvPr>
          <p:cNvSpPr txBox="1"/>
          <p:nvPr/>
        </p:nvSpPr>
        <p:spPr>
          <a:xfrm>
            <a:off x="2314277" y="6437557"/>
            <a:ext cx="9829280" cy="555537"/>
          </a:xfrm>
          <a:prstGeom prst="rect">
            <a:avLst/>
          </a:prstGeom>
          <a:noFill/>
        </p:spPr>
        <p:txBody>
          <a:bodyPr wrap="square">
            <a:spAutoFit/>
          </a:bodyPr>
          <a:lstStyle/>
          <a:p>
            <a:r>
              <a:rPr lang="en-US" sz="3010" dirty="0">
                <a:solidFill>
                  <a:srgbClr val="050A30"/>
                </a:solidFill>
                <a:latin typeface="Agrandir Narrow"/>
              </a:rPr>
              <a:t>Network Address Translation</a:t>
            </a:r>
            <a:endParaRPr lang="en-IN" sz="301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4340203" y="450477"/>
            <a:ext cx="9252036"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297092" y="273280"/>
            <a:ext cx="850914" cy="850914"/>
          </a:xfrm>
          <a:prstGeom prst="rect">
            <a:avLst/>
          </a:prstGeom>
        </p:spPr>
      </p:pic>
      <p:sp>
        <p:nvSpPr>
          <p:cNvPr id="9" name="TextBox 9"/>
          <p:cNvSpPr txBox="1"/>
          <p:nvPr/>
        </p:nvSpPr>
        <p:spPr>
          <a:xfrm>
            <a:off x="4982745" y="1049826"/>
            <a:ext cx="8189699" cy="552972"/>
          </a:xfrm>
          <a:prstGeom prst="rect">
            <a:avLst/>
          </a:prstGeom>
        </p:spPr>
        <p:txBody>
          <a:bodyPr lIns="0" tIns="0" rIns="0" bIns="0" rtlCol="0" anchor="t">
            <a:spAutoFit/>
          </a:bodyPr>
          <a:lstStyle/>
          <a:p>
            <a:pPr marL="0" lvl="0" indent="0" algn="l">
              <a:lnSpc>
                <a:spcPts val="3612"/>
              </a:lnSpc>
              <a:spcBef>
                <a:spcPct val="0"/>
              </a:spcBef>
            </a:pPr>
            <a:r>
              <a:rPr lang="en-US" sz="6000" b="1" dirty="0">
                <a:solidFill>
                  <a:srgbClr val="050A30"/>
                </a:solidFill>
                <a:latin typeface="Agrandir Narrow"/>
              </a:rPr>
              <a:t>Firewall Implementation</a:t>
            </a:r>
          </a:p>
        </p:txBody>
      </p:sp>
      <p:pic>
        <p:nvPicPr>
          <p:cNvPr id="15" name="Picture 14" descr="Diagram&#10;&#10;Description automatically generated">
            <a:extLst>
              <a:ext uri="{FF2B5EF4-FFF2-40B4-BE49-F238E27FC236}">
                <a16:creationId xmlns:a16="http://schemas.microsoft.com/office/drawing/2014/main" id="{3524CE01-10C1-8C9F-80EF-870151D98E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0203" y="2446053"/>
            <a:ext cx="9186907" cy="7418989"/>
          </a:xfrm>
          <a:prstGeom prst="rect">
            <a:avLst/>
          </a:prstGeom>
        </p:spPr>
      </p:pic>
    </p:spTree>
    <p:extLst>
      <p:ext uri="{BB962C8B-B14F-4D97-AF65-F5344CB8AC3E}">
        <p14:creationId xmlns:p14="http://schemas.microsoft.com/office/powerpoint/2010/main" val="427782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
        <p:nvSpPr>
          <p:cNvPr id="16" name="TextBox 16"/>
          <p:cNvSpPr txBox="1"/>
          <p:nvPr/>
        </p:nvSpPr>
        <p:spPr>
          <a:xfrm>
            <a:off x="3162008" y="5339890"/>
            <a:ext cx="5285871"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Network Attack Types</a:t>
            </a:r>
          </a:p>
        </p:txBody>
      </p:sp>
      <p:sp>
        <p:nvSpPr>
          <p:cNvPr id="17" name="TextBox 17"/>
          <p:cNvSpPr txBox="1"/>
          <p:nvPr/>
        </p:nvSpPr>
        <p:spPr>
          <a:xfrm>
            <a:off x="1644600" y="3527269"/>
            <a:ext cx="1032027"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10887826" y="3516148"/>
            <a:ext cx="5794979"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Network Attackers Tool</a:t>
            </a:r>
          </a:p>
        </p:txBody>
      </p:sp>
      <p:sp>
        <p:nvSpPr>
          <p:cNvPr id="34" name="TextBox 34"/>
          <p:cNvSpPr txBox="1"/>
          <p:nvPr/>
        </p:nvSpPr>
        <p:spPr>
          <a:xfrm>
            <a:off x="10932888" y="5290043"/>
            <a:ext cx="6279472" cy="641201"/>
          </a:xfrm>
          <a:prstGeom prst="rect">
            <a:avLst/>
          </a:prstGeom>
        </p:spPr>
        <p:txBody>
          <a:bodyPr wrap="square" lIns="0" tIns="0" rIns="0" bIns="0" rtlCol="0" anchor="t">
            <a:spAutoFit/>
          </a:bodyPr>
          <a:lstStyle/>
          <a:p>
            <a:pPr marL="0" lvl="0" indent="0" algn="l">
              <a:lnSpc>
                <a:spcPts val="5040"/>
              </a:lnSpc>
              <a:spcBef>
                <a:spcPct val="0"/>
              </a:spcBef>
            </a:pPr>
            <a:r>
              <a:rPr lang="en-US" sz="4200" dirty="0">
                <a:solidFill>
                  <a:srgbClr val="12229D"/>
                </a:solidFill>
                <a:latin typeface="Agrandir Narrow"/>
              </a:rPr>
              <a:t>Network Attack Prevention</a:t>
            </a:r>
          </a:p>
        </p:txBody>
      </p:sp>
      <p:sp>
        <p:nvSpPr>
          <p:cNvPr id="35" name="AutoShape 35"/>
          <p:cNvSpPr/>
          <p:nvPr/>
        </p:nvSpPr>
        <p:spPr>
          <a:xfrm rot="5306988">
            <a:off x="6082501" y="5794193"/>
            <a:ext cx="5088977" cy="0"/>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13590" y="361160"/>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081090" y="7012242"/>
            <a:ext cx="5447705"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Basic Network Attacks</a:t>
            </a:r>
          </a:p>
        </p:txBody>
      </p:sp>
      <p:sp>
        <p:nvSpPr>
          <p:cNvPr id="49" name="TextBox 49"/>
          <p:cNvSpPr txBox="1"/>
          <p:nvPr/>
        </p:nvSpPr>
        <p:spPr>
          <a:xfrm>
            <a:off x="1644600" y="6901972"/>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nvGrpSpPr>
          <p:cNvPr id="50" name="Group 50"/>
          <p:cNvGrpSpPr/>
          <p:nvPr/>
        </p:nvGrpSpPr>
        <p:grpSpPr>
          <a:xfrm>
            <a:off x="9634597" y="7023966"/>
            <a:ext cx="918339" cy="961386"/>
            <a:chOff x="0" y="-38100"/>
            <a:chExt cx="812800" cy="8509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References</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06</a:t>
            </a:r>
          </a:p>
        </p:txBody>
      </p:sp>
      <p:grpSp>
        <p:nvGrpSpPr>
          <p:cNvPr id="66" name="Group 2"/>
          <p:cNvGrpSpPr/>
          <p:nvPr/>
        </p:nvGrpSpPr>
        <p:grpSpPr>
          <a:xfrm>
            <a:off x="5070620" y="524854"/>
            <a:ext cx="8416780" cy="111418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267201" y="737585"/>
            <a:ext cx="9220200" cy="987386"/>
          </a:xfrm>
          <a:prstGeom prst="rect">
            <a:avLst/>
          </a:prstGeom>
        </p:spPr>
        <p:txBody>
          <a:bodyPr wrap="square" lIns="0" tIns="0" rIns="0" bIns="0" rtlCol="0" anchor="t">
            <a:spAutoFit/>
          </a:bodyPr>
          <a:lstStyle/>
          <a:p>
            <a:pPr marL="0" lvl="0" indent="0" algn="ctr">
              <a:lnSpc>
                <a:spcPts val="7382"/>
              </a:lnSpc>
              <a:spcBef>
                <a:spcPct val="0"/>
              </a:spcBef>
            </a:pPr>
            <a:r>
              <a:rPr lang="en-US" sz="8000" b="1" dirty="0">
                <a:solidFill>
                  <a:srgbClr val="050A30"/>
                </a:solidFill>
                <a:latin typeface="Agrandir Narrow"/>
              </a:rPr>
              <a:t>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4340203" y="450477"/>
            <a:ext cx="9252036"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297092" y="273280"/>
            <a:ext cx="850914" cy="850914"/>
          </a:xfrm>
          <a:prstGeom prst="rect">
            <a:avLst/>
          </a:prstGeom>
        </p:spPr>
      </p:pic>
      <p:sp>
        <p:nvSpPr>
          <p:cNvPr id="9" name="TextBox 9"/>
          <p:cNvSpPr txBox="1"/>
          <p:nvPr/>
        </p:nvSpPr>
        <p:spPr>
          <a:xfrm>
            <a:off x="5179759" y="1131724"/>
            <a:ext cx="8189699" cy="1014637"/>
          </a:xfrm>
          <a:prstGeom prst="rect">
            <a:avLst/>
          </a:prstGeom>
        </p:spPr>
        <p:txBody>
          <a:bodyPr lIns="0" tIns="0" rIns="0" bIns="0" rtlCol="0" anchor="t">
            <a:spAutoFit/>
          </a:bodyPr>
          <a:lstStyle/>
          <a:p>
            <a:pPr>
              <a:lnSpc>
                <a:spcPts val="3612"/>
              </a:lnSpc>
              <a:spcBef>
                <a:spcPct val="0"/>
              </a:spcBef>
            </a:pPr>
            <a:r>
              <a:rPr lang="en-US" sz="6000" b="1" dirty="0">
                <a:solidFill>
                  <a:srgbClr val="050A30"/>
                </a:solidFill>
                <a:latin typeface="Agrandir Narrow"/>
              </a:rPr>
              <a:t>Man in Middle Attack</a:t>
            </a:r>
          </a:p>
          <a:p>
            <a:pPr marL="0" lvl="0" indent="0" algn="l">
              <a:lnSpc>
                <a:spcPts val="3612"/>
              </a:lnSpc>
              <a:spcBef>
                <a:spcPct val="0"/>
              </a:spcBef>
            </a:pPr>
            <a:endParaRPr lang="en-US" sz="6000" b="1" dirty="0">
              <a:solidFill>
                <a:srgbClr val="050A30"/>
              </a:solidFill>
              <a:latin typeface="Agrandir Narrow"/>
            </a:endParaRPr>
          </a:p>
        </p:txBody>
      </p:sp>
      <p:pic>
        <p:nvPicPr>
          <p:cNvPr id="10" name="Picture 9" descr="Diagram&#10;&#10;Description automatically generated">
            <a:extLst>
              <a:ext uri="{FF2B5EF4-FFF2-40B4-BE49-F238E27FC236}">
                <a16:creationId xmlns:a16="http://schemas.microsoft.com/office/drawing/2014/main" id="{271E572B-CBD2-DECC-0A75-54F9AEEF5E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0000" y="2755820"/>
            <a:ext cx="10668000" cy="7109222"/>
          </a:xfrm>
          <a:prstGeom prst="rect">
            <a:avLst/>
          </a:prstGeom>
        </p:spPr>
      </p:pic>
    </p:spTree>
    <p:extLst>
      <p:ext uri="{BB962C8B-B14F-4D97-AF65-F5344CB8AC3E}">
        <p14:creationId xmlns:p14="http://schemas.microsoft.com/office/powerpoint/2010/main" val="208605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4340203" y="450477"/>
            <a:ext cx="9252036"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297092" y="273280"/>
            <a:ext cx="850914" cy="850914"/>
          </a:xfrm>
          <a:prstGeom prst="rect">
            <a:avLst/>
          </a:prstGeom>
        </p:spPr>
      </p:pic>
      <p:sp>
        <p:nvSpPr>
          <p:cNvPr id="9" name="TextBox 9"/>
          <p:cNvSpPr txBox="1"/>
          <p:nvPr/>
        </p:nvSpPr>
        <p:spPr>
          <a:xfrm>
            <a:off x="5961318" y="1097031"/>
            <a:ext cx="8189699" cy="1014637"/>
          </a:xfrm>
          <a:prstGeom prst="rect">
            <a:avLst/>
          </a:prstGeom>
        </p:spPr>
        <p:txBody>
          <a:bodyPr lIns="0" tIns="0" rIns="0" bIns="0" rtlCol="0" anchor="t">
            <a:spAutoFit/>
          </a:bodyPr>
          <a:lstStyle/>
          <a:p>
            <a:pPr marL="0" lvl="0" indent="0" algn="l">
              <a:lnSpc>
                <a:spcPts val="3612"/>
              </a:lnSpc>
              <a:spcBef>
                <a:spcPct val="0"/>
              </a:spcBef>
            </a:pPr>
            <a:r>
              <a:rPr lang="en-US" sz="6000" b="1" dirty="0">
                <a:solidFill>
                  <a:srgbClr val="050A30"/>
                </a:solidFill>
                <a:latin typeface="Agrandir Narrow"/>
              </a:rPr>
              <a:t>DHCP Snooping</a:t>
            </a:r>
          </a:p>
          <a:p>
            <a:pPr marL="0" lvl="0" indent="0" algn="l">
              <a:lnSpc>
                <a:spcPts val="3612"/>
              </a:lnSpc>
              <a:spcBef>
                <a:spcPct val="0"/>
              </a:spcBef>
            </a:pPr>
            <a:endParaRPr lang="en-US" sz="6000" b="1" dirty="0">
              <a:solidFill>
                <a:srgbClr val="050A30"/>
              </a:solidFill>
              <a:latin typeface="Agrandir Narrow"/>
            </a:endParaRPr>
          </a:p>
        </p:txBody>
      </p:sp>
      <p:pic>
        <p:nvPicPr>
          <p:cNvPr id="14" name="Picture 13">
            <a:extLst>
              <a:ext uri="{FF2B5EF4-FFF2-40B4-BE49-F238E27FC236}">
                <a16:creationId xmlns:a16="http://schemas.microsoft.com/office/drawing/2014/main" id="{C163140D-2D68-70D6-8F62-D213538BA9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57600" y="2564972"/>
            <a:ext cx="11201399" cy="7363509"/>
          </a:xfrm>
          <a:prstGeom prst="rect">
            <a:avLst/>
          </a:prstGeom>
        </p:spPr>
      </p:pic>
    </p:spTree>
    <p:extLst>
      <p:ext uri="{BB962C8B-B14F-4D97-AF65-F5344CB8AC3E}">
        <p14:creationId xmlns:p14="http://schemas.microsoft.com/office/powerpoint/2010/main" val="355416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p:nvPr/>
        </p:nvGrpSpPr>
        <p:grpSpPr>
          <a:xfrm>
            <a:off x="3533394" y="450477"/>
            <a:ext cx="10335005"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82480" y="600361"/>
            <a:ext cx="850914" cy="850914"/>
          </a:xfrm>
          <a:prstGeom prst="rect">
            <a:avLst/>
          </a:prstGeom>
        </p:spPr>
      </p:pic>
      <p:sp>
        <p:nvSpPr>
          <p:cNvPr id="9" name="TextBox 9"/>
          <p:cNvSpPr txBox="1"/>
          <p:nvPr/>
        </p:nvSpPr>
        <p:spPr>
          <a:xfrm>
            <a:off x="3904605" y="662529"/>
            <a:ext cx="10478790" cy="923330"/>
          </a:xfrm>
          <a:prstGeom prst="rect">
            <a:avLst/>
          </a:prstGeom>
        </p:spPr>
        <p:txBody>
          <a:bodyPr wrap="square" lIns="0" tIns="0" rIns="0" bIns="0" rtlCol="0" anchor="t">
            <a:spAutoFit/>
          </a:bodyPr>
          <a:lstStyle/>
          <a:p>
            <a:r>
              <a:rPr lang="en-US" sz="6000" dirty="0">
                <a:solidFill>
                  <a:srgbClr val="050A30"/>
                </a:solidFill>
                <a:latin typeface="Agrandir Narrow"/>
              </a:rPr>
              <a:t>Network Address Translation</a:t>
            </a:r>
            <a:endParaRPr lang="en-IN" sz="6000" dirty="0"/>
          </a:p>
        </p:txBody>
      </p:sp>
      <p:pic>
        <p:nvPicPr>
          <p:cNvPr id="10" name="Picture 9">
            <a:extLst>
              <a:ext uri="{FF2B5EF4-FFF2-40B4-BE49-F238E27FC236}">
                <a16:creationId xmlns:a16="http://schemas.microsoft.com/office/drawing/2014/main" id="{DF253299-7BB6-C33B-AF41-26C26E3517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7937" y="2832960"/>
            <a:ext cx="5121663" cy="6484400"/>
          </a:xfrm>
          <a:prstGeom prst="rect">
            <a:avLst/>
          </a:prstGeom>
        </p:spPr>
      </p:pic>
      <p:pic>
        <p:nvPicPr>
          <p:cNvPr id="16" name="Picture 15" descr="Text&#10;&#10;Description automatically generated">
            <a:extLst>
              <a:ext uri="{FF2B5EF4-FFF2-40B4-BE49-F238E27FC236}">
                <a16:creationId xmlns:a16="http://schemas.microsoft.com/office/drawing/2014/main" id="{E9DF93B7-8BD8-8366-1C9A-29D1810F79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86820" y="3086100"/>
            <a:ext cx="5407938" cy="5292260"/>
          </a:xfrm>
          <a:prstGeom prst="rect">
            <a:avLst/>
          </a:prstGeom>
        </p:spPr>
      </p:pic>
    </p:spTree>
    <p:extLst>
      <p:ext uri="{BB962C8B-B14F-4D97-AF65-F5344CB8AC3E}">
        <p14:creationId xmlns:p14="http://schemas.microsoft.com/office/powerpoint/2010/main" val="1361723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70620" y="701134"/>
            <a:ext cx="7655177" cy="937909"/>
            <a:chOff x="0" y="0"/>
            <a:chExt cx="2933248" cy="359380"/>
          </a:xfrm>
        </p:grpSpPr>
        <p:sp>
          <p:nvSpPr>
            <p:cNvPr id="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77853" y="876672"/>
            <a:ext cx="7447944" cy="685800"/>
          </a:xfrm>
          <a:prstGeom prst="rect">
            <a:avLst/>
          </a:prstGeom>
        </p:spPr>
        <p:txBody>
          <a:bodyPr lIns="0" tIns="0" rIns="0" bIns="0" rtlCol="0" anchor="t">
            <a:spAutoFit/>
          </a:bodyPr>
          <a:lstStyle/>
          <a:p>
            <a:pPr algn="ctr">
              <a:lnSpc>
                <a:spcPts val="4644"/>
              </a:lnSpc>
              <a:spcBef>
                <a:spcPct val="0"/>
              </a:spcBef>
            </a:pPr>
            <a:r>
              <a:rPr lang="en-US" sz="3870" dirty="0">
                <a:solidFill>
                  <a:srgbClr val="050A30"/>
                </a:solidFill>
                <a:latin typeface="Agrandir Narrow Bold"/>
              </a:rPr>
              <a:t>Conclusion and Future Work</a:t>
            </a:r>
          </a:p>
        </p:txBody>
      </p:sp>
      <p:sp>
        <p:nvSpPr>
          <p:cNvPr id="16" name="TextBox 16"/>
          <p:cNvSpPr txBox="1"/>
          <p:nvPr/>
        </p:nvSpPr>
        <p:spPr>
          <a:xfrm>
            <a:off x="1980301"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01</a:t>
            </a:r>
          </a:p>
        </p:txBody>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466983" y="8270648"/>
            <a:ext cx="850914" cy="850914"/>
          </a:xfrm>
          <a:prstGeom prst="rect">
            <a:avLst/>
          </a:prstGeom>
        </p:spPr>
      </p:pic>
      <p:sp>
        <p:nvSpPr>
          <p:cNvPr id="41" name="TextBox 41"/>
          <p:cNvSpPr txBox="1"/>
          <p:nvPr/>
        </p:nvSpPr>
        <p:spPr>
          <a:xfrm>
            <a:off x="9665732"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03</a:t>
            </a:r>
          </a:p>
        </p:txBody>
      </p:sp>
      <p:sp>
        <p:nvSpPr>
          <p:cNvPr id="49" name="TextBox 49"/>
          <p:cNvSpPr txBox="1"/>
          <p:nvPr/>
        </p:nvSpPr>
        <p:spPr>
          <a:xfrm>
            <a:off x="9665732" y="6068648"/>
            <a:ext cx="650230" cy="712448"/>
          </a:xfrm>
          <a:prstGeom prst="rect">
            <a:avLst/>
          </a:prstGeom>
        </p:spPr>
        <p:txBody>
          <a:bodyPr wrap="square" lIns="0" tIns="0" rIns="0" bIns="0" rtlCol="0" anchor="t">
            <a:spAutoFit/>
          </a:bodyPr>
          <a:lstStyle/>
          <a:p>
            <a:pPr algn="ctr">
              <a:lnSpc>
                <a:spcPts val="5880"/>
              </a:lnSpc>
              <a:spcBef>
                <a:spcPct val="0"/>
              </a:spcBef>
            </a:pPr>
            <a:r>
              <a:rPr lang="en-US" sz="4200">
                <a:solidFill>
                  <a:srgbClr val="F4F6FC"/>
                </a:solidFill>
                <a:latin typeface="Open Sans Light Bold"/>
              </a:rPr>
              <a:t>04</a:t>
            </a:r>
          </a:p>
        </p:txBody>
      </p:sp>
      <p:pic>
        <p:nvPicPr>
          <p:cNvPr id="52" name="Picture 51" descr="A screenshot of a computer&#10;&#10;Description automatically generated with medium confidence">
            <a:extLst>
              <a:ext uri="{FF2B5EF4-FFF2-40B4-BE49-F238E27FC236}">
                <a16:creationId xmlns:a16="http://schemas.microsoft.com/office/drawing/2014/main" id="{CB4E57A6-5694-FFA6-5A27-4D57CA6419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8494" y="2171700"/>
            <a:ext cx="11651506" cy="6688186"/>
          </a:xfrm>
          <a:prstGeom prst="rect">
            <a:avLst/>
          </a:prstGeom>
        </p:spPr>
      </p:pic>
    </p:spTree>
    <p:extLst>
      <p:ext uri="{BB962C8B-B14F-4D97-AF65-F5344CB8AC3E}">
        <p14:creationId xmlns:p14="http://schemas.microsoft.com/office/powerpoint/2010/main" val="2989085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5922391" y="1209070"/>
            <a:ext cx="6041010" cy="1306411"/>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6477000" y="1649311"/>
            <a:ext cx="7124185" cy="728982"/>
          </a:xfrm>
          <a:prstGeom prst="rect">
            <a:avLst/>
          </a:prstGeom>
        </p:spPr>
        <p:txBody>
          <a:bodyPr wrap="square" lIns="0" tIns="0" rIns="0" bIns="0" rtlCol="0" anchor="t">
            <a:spAutoFit/>
          </a:bodyPr>
          <a:lstStyle/>
          <a:p>
            <a:pPr marL="0" lvl="0" indent="0">
              <a:lnSpc>
                <a:spcPts val="5040"/>
              </a:lnSpc>
              <a:spcBef>
                <a:spcPct val="0"/>
              </a:spcBef>
            </a:pPr>
            <a:r>
              <a:rPr lang="en-US" sz="7200" b="1" dirty="0">
                <a:latin typeface="Agrandir Narrow"/>
              </a:rPr>
              <a:t>References</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76569" y="842010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6" name="TextBox 5">
            <a:extLst>
              <a:ext uri="{FF2B5EF4-FFF2-40B4-BE49-F238E27FC236}">
                <a16:creationId xmlns:a16="http://schemas.microsoft.com/office/drawing/2014/main" id="{EE76E944-F368-A232-CF5D-D465E73B5075}"/>
              </a:ext>
            </a:extLst>
          </p:cNvPr>
          <p:cNvSpPr txBox="1"/>
          <p:nvPr/>
        </p:nvSpPr>
        <p:spPr>
          <a:xfrm>
            <a:off x="1905000" y="3117044"/>
            <a:ext cx="13231371" cy="1077218"/>
          </a:xfrm>
          <a:prstGeom prst="rect">
            <a:avLst/>
          </a:prstGeom>
          <a:noFill/>
        </p:spPr>
        <p:txBody>
          <a:bodyPr wrap="square">
            <a:spAutoFit/>
          </a:bodyPr>
          <a:lstStyle/>
          <a:p>
            <a:pPr marL="457200" indent="-457200">
              <a:buFont typeface="Wingdings" panose="05000000000000000000" pitchFamily="2" charset="2"/>
              <a:buChar char="q"/>
            </a:pPr>
            <a:r>
              <a:rPr lang="en-IN" sz="3200" u="sng" dirty="0">
                <a:solidFill>
                  <a:schemeClr val="tx2">
                    <a:lumMod val="60000"/>
                    <a:lumOff val="40000"/>
                  </a:schemeClr>
                </a:solidFill>
                <a:hlinkClick r:id="rId14">
                  <a:extLst>
                    <a:ext uri="{A12FA001-AC4F-418D-AE19-62706E023703}">
                      <ahyp:hlinkClr xmlns:ahyp="http://schemas.microsoft.com/office/drawing/2018/hyperlinkcolor" val="tx"/>
                    </a:ext>
                  </a:extLst>
                </a:hlinkClick>
              </a:rPr>
              <a:t>https://networklessons.com/cisco/ccna-200-301/network-security-threats-vulnerabilities-and-countermeasures#Address_spoofing</a:t>
            </a:r>
            <a:r>
              <a:rPr lang="en-IN" sz="3200" u="sng" dirty="0">
                <a:solidFill>
                  <a:schemeClr val="tx2">
                    <a:lumMod val="60000"/>
                    <a:lumOff val="40000"/>
                  </a:schemeClr>
                </a:solidFill>
              </a:rPr>
              <a:t>   </a:t>
            </a:r>
          </a:p>
        </p:txBody>
      </p:sp>
      <p:sp>
        <p:nvSpPr>
          <p:cNvPr id="8" name="TextBox 7">
            <a:extLst>
              <a:ext uri="{FF2B5EF4-FFF2-40B4-BE49-F238E27FC236}">
                <a16:creationId xmlns:a16="http://schemas.microsoft.com/office/drawing/2014/main" id="{3C733F78-6A5B-08B1-075F-1931C7237004}"/>
              </a:ext>
            </a:extLst>
          </p:cNvPr>
          <p:cNvSpPr txBox="1"/>
          <p:nvPr/>
        </p:nvSpPr>
        <p:spPr>
          <a:xfrm>
            <a:off x="1957394" y="4492583"/>
            <a:ext cx="13242116" cy="1077218"/>
          </a:xfrm>
          <a:prstGeom prst="rect">
            <a:avLst/>
          </a:prstGeom>
          <a:noFill/>
        </p:spPr>
        <p:txBody>
          <a:bodyPr wrap="square">
            <a:spAutoFit/>
          </a:bodyPr>
          <a:lstStyle/>
          <a:p>
            <a:pPr marL="457200" indent="-457200">
              <a:buFont typeface="Wingdings" panose="05000000000000000000" pitchFamily="2" charset="2"/>
              <a:buChar char="q"/>
            </a:pPr>
            <a:r>
              <a:rPr lang="en-IN" sz="3200" u="sng" dirty="0">
                <a:solidFill>
                  <a:schemeClr val="tx2">
                    <a:lumMod val="60000"/>
                    <a:lumOff val="40000"/>
                  </a:schemeClr>
                </a:solidFill>
              </a:rPr>
              <a:t>https://www.youtube.com/watch?v=5kCGv9mfuDQ&amp;t=932s&amp;ab_channel=CiscoNetworkLearning</a:t>
            </a:r>
          </a:p>
        </p:txBody>
      </p:sp>
      <p:sp>
        <p:nvSpPr>
          <p:cNvPr id="16" name="TextBox 15">
            <a:extLst>
              <a:ext uri="{FF2B5EF4-FFF2-40B4-BE49-F238E27FC236}">
                <a16:creationId xmlns:a16="http://schemas.microsoft.com/office/drawing/2014/main" id="{8ED34F1E-C474-4812-ECEF-CF497439D1C3}"/>
              </a:ext>
            </a:extLst>
          </p:cNvPr>
          <p:cNvSpPr txBox="1"/>
          <p:nvPr/>
        </p:nvSpPr>
        <p:spPr>
          <a:xfrm>
            <a:off x="1472992" y="6002944"/>
            <a:ext cx="10572756" cy="584775"/>
          </a:xfrm>
          <a:prstGeom prst="rect">
            <a:avLst/>
          </a:prstGeom>
          <a:noFill/>
        </p:spPr>
        <p:txBody>
          <a:bodyPr wrap="square">
            <a:spAutoFit/>
          </a:bodyPr>
          <a:lstStyle/>
          <a:p>
            <a:pPr marL="742950" lvl="1" indent="-285750">
              <a:buFont typeface="Wingdings" panose="05000000000000000000" pitchFamily="2" charset="2"/>
              <a:buChar char="q"/>
            </a:pPr>
            <a:r>
              <a:rPr lang="en-IN" sz="3200" dirty="0">
                <a:solidFill>
                  <a:schemeClr val="tx2">
                    <a:lumMod val="60000"/>
                    <a:lumOff val="40000"/>
                  </a:schemeClr>
                </a:solidFill>
              </a:rPr>
              <a:t>https://www.netacad.com/courses/packet-tracer</a:t>
            </a:r>
          </a:p>
        </p:txBody>
      </p:sp>
    </p:spTree>
    <p:extLst>
      <p:ext uri="{BB962C8B-B14F-4D97-AF65-F5344CB8AC3E}">
        <p14:creationId xmlns:p14="http://schemas.microsoft.com/office/powerpoint/2010/main" val="308484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070620" y="701134"/>
            <a:ext cx="7655177" cy="937909"/>
            <a:chOff x="0" y="0"/>
            <a:chExt cx="2933248" cy="359380"/>
          </a:xfrm>
        </p:grpSpPr>
        <p:sp>
          <p:nvSpPr>
            <p:cNvPr id="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77854" y="728907"/>
            <a:ext cx="7447944" cy="685800"/>
          </a:xfrm>
          <a:prstGeom prst="rect">
            <a:avLst/>
          </a:prstGeom>
        </p:spPr>
        <p:txBody>
          <a:bodyPr lIns="0" tIns="0" rIns="0" bIns="0" rtlCol="0" anchor="t">
            <a:spAutoFit/>
          </a:bodyPr>
          <a:lstStyle/>
          <a:p>
            <a:pPr algn="ctr">
              <a:lnSpc>
                <a:spcPts val="4644"/>
              </a:lnSpc>
              <a:spcBef>
                <a:spcPct val="0"/>
              </a:spcBef>
            </a:pPr>
            <a:r>
              <a:rPr lang="en-US" sz="3870">
                <a:solidFill>
                  <a:srgbClr val="050A30"/>
                </a:solidFill>
                <a:latin typeface="Agrandir Narrow Bold"/>
              </a:rPr>
              <a:t>Conclusion and Future Work</a:t>
            </a:r>
          </a:p>
        </p:txBody>
      </p:sp>
      <p:sp>
        <p:nvSpPr>
          <p:cNvPr id="6" name="TextBox 6"/>
          <p:cNvSpPr txBox="1"/>
          <p:nvPr/>
        </p:nvSpPr>
        <p:spPr>
          <a:xfrm>
            <a:off x="2925881" y="2472556"/>
            <a:ext cx="11981171" cy="590550"/>
          </a:xfrm>
          <a:prstGeom prst="rect">
            <a:avLst/>
          </a:prstGeom>
        </p:spPr>
        <p:txBody>
          <a:bodyPr lIns="0" tIns="0" rIns="0" bIns="0" rtlCol="0" anchor="t">
            <a:spAutoFit/>
          </a:bodyPr>
          <a:lstStyle/>
          <a:p>
            <a:pPr marL="0" lvl="0" indent="0" algn="ctr">
              <a:lnSpc>
                <a:spcPts val="3913"/>
              </a:lnSpc>
              <a:spcBef>
                <a:spcPct val="0"/>
              </a:spcBef>
            </a:pPr>
            <a:r>
              <a:rPr lang="en-US" sz="3261">
                <a:solidFill>
                  <a:srgbClr val="050A30"/>
                </a:solidFill>
                <a:latin typeface="Agrandir Narrow"/>
              </a:rPr>
              <a:t>Summary</a:t>
            </a:r>
          </a:p>
        </p:txBody>
      </p:sp>
      <p:sp>
        <p:nvSpPr>
          <p:cNvPr id="7" name="TextBox 7"/>
          <p:cNvSpPr txBox="1"/>
          <p:nvPr/>
        </p:nvSpPr>
        <p:spPr>
          <a:xfrm>
            <a:off x="3323222" y="3770849"/>
            <a:ext cx="5720494" cy="2244204"/>
          </a:xfrm>
          <a:prstGeom prst="rect">
            <a:avLst/>
          </a:prstGeom>
        </p:spPr>
        <p:txBody>
          <a:bodyPr wrap="square" lIns="0" tIns="0" rIns="0" bIns="0" rtlCol="0" anchor="t">
            <a:spAutoFit/>
          </a:bodyPr>
          <a:lstStyle/>
          <a:p>
            <a:pPr marL="0" lvl="0" indent="0" algn="l">
              <a:lnSpc>
                <a:spcPts val="3546"/>
              </a:lnSpc>
              <a:spcBef>
                <a:spcPct val="0"/>
              </a:spcBef>
            </a:pPr>
            <a:r>
              <a:rPr lang="en-US" sz="2955" dirty="0">
                <a:solidFill>
                  <a:srgbClr val="050A30"/>
                </a:solidFill>
                <a:latin typeface="Agrandir Narrow"/>
              </a:rPr>
              <a:t>Firewalls defend your computer or network from outside cyber attackers by filtering out dangerous or superfluous network traffic.</a:t>
            </a:r>
          </a:p>
        </p:txBody>
      </p:sp>
      <p:sp>
        <p:nvSpPr>
          <p:cNvPr id="8" name="TextBox 8"/>
          <p:cNvSpPr txBox="1"/>
          <p:nvPr/>
        </p:nvSpPr>
        <p:spPr>
          <a:xfrm>
            <a:off x="3323221" y="6173682"/>
            <a:ext cx="5574987" cy="2244204"/>
          </a:xfrm>
          <a:prstGeom prst="rect">
            <a:avLst/>
          </a:prstGeom>
        </p:spPr>
        <p:txBody>
          <a:bodyPr lIns="0" tIns="0" rIns="0" bIns="0" rtlCol="0" anchor="t">
            <a:spAutoFit/>
          </a:bodyPr>
          <a:lstStyle/>
          <a:p>
            <a:pPr marL="0" lvl="0" indent="0" algn="l">
              <a:lnSpc>
                <a:spcPts val="3546"/>
              </a:lnSpc>
              <a:spcBef>
                <a:spcPct val="0"/>
              </a:spcBef>
            </a:pPr>
            <a:r>
              <a:rPr lang="en-US" sz="2955" dirty="0">
                <a:solidFill>
                  <a:srgbClr val="050A30"/>
                </a:solidFill>
                <a:latin typeface="Agrandir Narrow"/>
              </a:rPr>
              <a:t>Having a strong encryption mechanism on wireless access points prevents unwanted users from joining your network just by being nearby.</a:t>
            </a:r>
          </a:p>
        </p:txBody>
      </p:sp>
      <p:grpSp>
        <p:nvGrpSpPr>
          <p:cNvPr id="9" name="Group 9"/>
          <p:cNvGrpSpPr/>
          <p:nvPr/>
        </p:nvGrpSpPr>
        <p:grpSpPr>
          <a:xfrm>
            <a:off x="1853585" y="3758431"/>
            <a:ext cx="1016678" cy="1000580"/>
            <a:chOff x="0" y="0"/>
            <a:chExt cx="1355571" cy="1334106"/>
          </a:xfrm>
        </p:grpSpPr>
        <p:grpSp>
          <p:nvGrpSpPr>
            <p:cNvPr id="10" name="Group 10"/>
            <p:cNvGrpSpPr/>
            <p:nvPr/>
          </p:nvGrpSpPr>
          <p:grpSpPr>
            <a:xfrm>
              <a:off x="131118" y="109654"/>
              <a:ext cx="1224452" cy="12244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224452" cy="122445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16" name="TextBox 16"/>
          <p:cNvSpPr txBox="1"/>
          <p:nvPr/>
        </p:nvSpPr>
        <p:spPr>
          <a:xfrm>
            <a:off x="1980301"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01</a:t>
            </a:r>
          </a:p>
        </p:txBody>
      </p:sp>
      <p:sp>
        <p:nvSpPr>
          <p:cNvPr id="17" name="TextBox 17"/>
          <p:cNvSpPr txBox="1"/>
          <p:nvPr/>
        </p:nvSpPr>
        <p:spPr>
          <a:xfrm>
            <a:off x="11050995" y="3715338"/>
            <a:ext cx="5730551" cy="1795363"/>
          </a:xfrm>
          <a:prstGeom prst="rect">
            <a:avLst/>
          </a:prstGeom>
        </p:spPr>
        <p:txBody>
          <a:bodyPr lIns="0" tIns="0" rIns="0" bIns="0" rtlCol="0" anchor="t">
            <a:spAutoFit/>
          </a:bodyPr>
          <a:lstStyle/>
          <a:p>
            <a:pPr marL="0" lvl="0" indent="0" algn="l">
              <a:lnSpc>
                <a:spcPts val="3546"/>
              </a:lnSpc>
              <a:spcBef>
                <a:spcPct val="0"/>
              </a:spcBef>
            </a:pPr>
            <a:r>
              <a:rPr lang="en-US" sz="2955" dirty="0">
                <a:solidFill>
                  <a:srgbClr val="050A30"/>
                </a:solidFill>
                <a:latin typeface="Agrandir Narrow"/>
              </a:rPr>
              <a:t>DHCP snooping blocks unauthorized IP traffic from untrusted ports and prevents it from entering the trusted network.</a:t>
            </a:r>
          </a:p>
        </p:txBody>
      </p:sp>
      <p:sp>
        <p:nvSpPr>
          <p:cNvPr id="18" name="TextBox 18"/>
          <p:cNvSpPr txBox="1"/>
          <p:nvPr/>
        </p:nvSpPr>
        <p:spPr>
          <a:xfrm>
            <a:off x="11084332" y="6041343"/>
            <a:ext cx="6191022" cy="3590727"/>
          </a:xfrm>
          <a:prstGeom prst="rect">
            <a:avLst/>
          </a:prstGeom>
        </p:spPr>
        <p:txBody>
          <a:bodyPr wrap="square" lIns="0" tIns="0" rIns="0" bIns="0" rtlCol="0" anchor="t">
            <a:spAutoFit/>
          </a:bodyPr>
          <a:lstStyle/>
          <a:p>
            <a:pPr marL="0" lvl="0" indent="0" algn="l">
              <a:lnSpc>
                <a:spcPts val="3546"/>
              </a:lnSpc>
              <a:spcBef>
                <a:spcPct val="0"/>
              </a:spcBef>
            </a:pPr>
            <a:r>
              <a:rPr lang="en-US" sz="2955" dirty="0">
                <a:solidFill>
                  <a:srgbClr val="050A30"/>
                </a:solidFill>
                <a:latin typeface="Agrandir Narrow"/>
              </a:rPr>
              <a:t>NAT conserves global addresses, which allow us to add millions of hosts to the Internet without "real" IP addresses. This provides flexibility in our corporate networks. NAT can also allow you to use the same subnet more than once in the same network without overlapping networks.</a:t>
            </a:r>
          </a:p>
        </p:txBody>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95471" y="9083726"/>
            <a:ext cx="2617042" cy="2010313"/>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472308" y="8597391"/>
            <a:ext cx="850914" cy="850914"/>
          </a:xfrm>
          <a:prstGeom prst="rect">
            <a:avLst/>
          </a:prstGeom>
        </p:spPr>
      </p:pic>
      <p:grpSp>
        <p:nvGrpSpPr>
          <p:cNvPr id="26" name="Group 26"/>
          <p:cNvGrpSpPr/>
          <p:nvPr/>
        </p:nvGrpSpPr>
        <p:grpSpPr>
          <a:xfrm>
            <a:off x="1853585" y="6248563"/>
            <a:ext cx="1016678" cy="1000580"/>
            <a:chOff x="0" y="0"/>
            <a:chExt cx="1355571" cy="1334106"/>
          </a:xfrm>
        </p:grpSpPr>
        <p:grpSp>
          <p:nvGrpSpPr>
            <p:cNvPr id="27" name="Group 27"/>
            <p:cNvGrpSpPr/>
            <p:nvPr/>
          </p:nvGrpSpPr>
          <p:grpSpPr>
            <a:xfrm>
              <a:off x="131118" y="109654"/>
              <a:ext cx="1224452" cy="1224452"/>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0"/>
              <a:ext cx="1224452" cy="1224452"/>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33" name="TextBox 33"/>
          <p:cNvSpPr txBox="1"/>
          <p:nvPr/>
        </p:nvSpPr>
        <p:spPr>
          <a:xfrm>
            <a:off x="1980301" y="6068648"/>
            <a:ext cx="650230" cy="712448"/>
          </a:xfrm>
          <a:prstGeom prst="rect">
            <a:avLst/>
          </a:prstGeom>
        </p:spPr>
        <p:txBody>
          <a:bodyPr lIns="0" tIns="0" rIns="0" bIns="0" rtlCol="0" anchor="t">
            <a:spAutoFit/>
          </a:bodyPr>
          <a:lstStyle/>
          <a:p>
            <a:pPr algn="ctr">
              <a:lnSpc>
                <a:spcPts val="5880"/>
              </a:lnSpc>
              <a:spcBef>
                <a:spcPct val="0"/>
              </a:spcBef>
            </a:pPr>
            <a:r>
              <a:rPr lang="en-US" sz="4200" dirty="0">
                <a:solidFill>
                  <a:srgbClr val="F4F6FC"/>
                </a:solidFill>
                <a:latin typeface="Open Sans Light Bold"/>
              </a:rPr>
              <a:t>02</a:t>
            </a:r>
          </a:p>
        </p:txBody>
      </p:sp>
      <p:grpSp>
        <p:nvGrpSpPr>
          <p:cNvPr id="34" name="Group 34"/>
          <p:cNvGrpSpPr/>
          <p:nvPr/>
        </p:nvGrpSpPr>
        <p:grpSpPr>
          <a:xfrm>
            <a:off x="9539016" y="3715338"/>
            <a:ext cx="1016678" cy="1000580"/>
            <a:chOff x="0" y="0"/>
            <a:chExt cx="1355571" cy="1334106"/>
          </a:xfrm>
        </p:grpSpPr>
        <p:grpSp>
          <p:nvGrpSpPr>
            <p:cNvPr id="35" name="Group 35"/>
            <p:cNvGrpSpPr/>
            <p:nvPr/>
          </p:nvGrpSpPr>
          <p:grpSpPr>
            <a:xfrm>
              <a:off x="131118" y="109654"/>
              <a:ext cx="1224452" cy="1224452"/>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0"/>
              <a:ext cx="1224452" cy="1224452"/>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41" name="TextBox 41"/>
          <p:cNvSpPr txBox="1"/>
          <p:nvPr/>
        </p:nvSpPr>
        <p:spPr>
          <a:xfrm>
            <a:off x="9665732"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03</a:t>
            </a:r>
          </a:p>
        </p:txBody>
      </p:sp>
      <p:grpSp>
        <p:nvGrpSpPr>
          <p:cNvPr id="42" name="Group 42"/>
          <p:cNvGrpSpPr/>
          <p:nvPr/>
        </p:nvGrpSpPr>
        <p:grpSpPr>
          <a:xfrm>
            <a:off x="9539017" y="6041343"/>
            <a:ext cx="1016678" cy="1000580"/>
            <a:chOff x="0" y="0"/>
            <a:chExt cx="1355571" cy="1334106"/>
          </a:xfrm>
        </p:grpSpPr>
        <p:grpSp>
          <p:nvGrpSpPr>
            <p:cNvPr id="43" name="Group 43"/>
            <p:cNvGrpSpPr/>
            <p:nvPr/>
          </p:nvGrpSpPr>
          <p:grpSpPr>
            <a:xfrm>
              <a:off x="131118" y="109654"/>
              <a:ext cx="1224452" cy="1224452"/>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5" name="TextBox 4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0" y="0"/>
              <a:ext cx="1224452" cy="1224452"/>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8" name="TextBox 4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49" name="TextBox 49"/>
          <p:cNvSpPr txBox="1"/>
          <p:nvPr/>
        </p:nvSpPr>
        <p:spPr>
          <a:xfrm>
            <a:off x="9665732" y="6068648"/>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85641" y="4560747"/>
            <a:ext cx="7218947" cy="4114800"/>
          </a:xfrm>
          <a:prstGeom prst="rect">
            <a:avLst/>
          </a:prstGeom>
        </p:spPr>
      </p:pic>
      <p:sp>
        <p:nvSpPr>
          <p:cNvPr id="12" name="TextBox 12"/>
          <p:cNvSpPr txBox="1"/>
          <p:nvPr/>
        </p:nvSpPr>
        <p:spPr>
          <a:xfrm>
            <a:off x="5717814" y="1778758"/>
            <a:ext cx="7528566" cy="1906014"/>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Any Queries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sp>
        <p:nvSpPr>
          <p:cNvPr id="11" name="TextBox 11"/>
          <p:cNvSpPr txBox="1"/>
          <p:nvPr/>
        </p:nvSpPr>
        <p:spPr>
          <a:xfrm>
            <a:off x="5036585" y="4042972"/>
            <a:ext cx="7528566" cy="1905781"/>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1" name="Group 2"/>
          <p:cNvGrpSpPr/>
          <p:nvPr/>
        </p:nvGrpSpPr>
        <p:grpSpPr>
          <a:xfrm>
            <a:off x="5084950" y="465904"/>
            <a:ext cx="8416780" cy="937909"/>
            <a:chOff x="0" y="0"/>
            <a:chExt cx="2933248" cy="359380"/>
          </a:xfrm>
        </p:grpSpPr>
        <p:sp>
          <p:nvSpPr>
            <p:cNvPr id="2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99608" y="862651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54731" y="2881934"/>
            <a:ext cx="850914" cy="850914"/>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705113" y="3904794"/>
            <a:ext cx="5087373" cy="4276642"/>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478686" y="4846690"/>
            <a:ext cx="2732872" cy="4114800"/>
          </a:xfrm>
          <a:prstGeom prst="rect">
            <a:avLst/>
          </a:prstGeom>
        </p:spPr>
      </p:pic>
      <p:sp>
        <p:nvSpPr>
          <p:cNvPr id="13" name="TextBox 13"/>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a:solidFill>
                  <a:srgbClr val="050A30"/>
                </a:solidFill>
                <a:latin typeface="Agrandir Narrow Bold"/>
              </a:rPr>
              <a:t>Introduction</a:t>
            </a:r>
          </a:p>
        </p:txBody>
      </p:sp>
      <p:sp>
        <p:nvSpPr>
          <p:cNvPr id="14" name="TextBox 14"/>
          <p:cNvSpPr txBox="1"/>
          <p:nvPr/>
        </p:nvSpPr>
        <p:spPr>
          <a:xfrm>
            <a:off x="9982200" y="4595902"/>
            <a:ext cx="4496486" cy="2025426"/>
          </a:xfrm>
          <a:prstGeom prst="rect">
            <a:avLst/>
          </a:prstGeom>
        </p:spPr>
        <p:txBody>
          <a:bodyPr wrap="square" lIns="0" tIns="0" rIns="0" bIns="0" rtlCol="0" anchor="t">
            <a:spAutoFit/>
          </a:bodyPr>
          <a:lstStyle/>
          <a:p>
            <a:pPr algn="ctr">
              <a:lnSpc>
                <a:spcPts val="3220"/>
              </a:lnSpc>
            </a:pPr>
            <a:r>
              <a:rPr lang="en-US" sz="2300" b="1" dirty="0">
                <a:solidFill>
                  <a:srgbClr val="050A30"/>
                </a:solidFill>
                <a:latin typeface="Canva Sans"/>
              </a:rPr>
              <a:t>A Network Attack can be defined as any method, process, or means used to maliciously attempt to compromise network security.</a:t>
            </a:r>
          </a:p>
        </p:txBody>
      </p:sp>
      <p:sp>
        <p:nvSpPr>
          <p:cNvPr id="15" name="TextBox 15"/>
          <p:cNvSpPr txBox="1"/>
          <p:nvPr/>
        </p:nvSpPr>
        <p:spPr>
          <a:xfrm>
            <a:off x="3227861" y="3181350"/>
            <a:ext cx="13018039" cy="551498"/>
          </a:xfrm>
          <a:prstGeom prst="rect">
            <a:avLst/>
          </a:prstGeom>
        </p:spPr>
        <p:txBody>
          <a:bodyPr lIns="0" tIns="0" rIns="0" bIns="0" rtlCol="0" anchor="t">
            <a:spAutoFit/>
          </a:bodyPr>
          <a:lstStyle/>
          <a:p>
            <a:pPr marL="0" lvl="0" indent="0">
              <a:lnSpc>
                <a:spcPts val="3814"/>
              </a:lnSpc>
              <a:spcBef>
                <a:spcPct val="0"/>
              </a:spcBef>
            </a:pPr>
            <a:r>
              <a:rPr lang="en-US" sz="5400" dirty="0">
                <a:solidFill>
                  <a:srgbClr val="050A30"/>
                </a:solidFill>
                <a:latin typeface="Agrandir Narrow Bold"/>
              </a:rPr>
              <a:t>What Is Network</a:t>
            </a:r>
          </a:p>
        </p:txBody>
      </p:sp>
      <p:sp>
        <p:nvSpPr>
          <p:cNvPr id="16" name="TextBox 16"/>
          <p:cNvSpPr txBox="1"/>
          <p:nvPr/>
        </p:nvSpPr>
        <p:spPr>
          <a:xfrm>
            <a:off x="3194524" y="3826874"/>
            <a:ext cx="6496302" cy="2923877"/>
          </a:xfrm>
          <a:prstGeom prst="rect">
            <a:avLst/>
          </a:prstGeom>
        </p:spPr>
        <p:txBody>
          <a:bodyPr wrap="square" lIns="0" tIns="0" rIns="0" bIns="0" rtlCol="0" anchor="t">
            <a:spAutoFit/>
          </a:bodyPr>
          <a:lstStyle/>
          <a:p>
            <a:pPr marL="0" lvl="0" indent="0">
              <a:lnSpc>
                <a:spcPts val="3814"/>
              </a:lnSpc>
              <a:spcBef>
                <a:spcPct val="0"/>
              </a:spcBef>
            </a:pPr>
            <a:r>
              <a:rPr lang="en-US" sz="3178" dirty="0">
                <a:solidFill>
                  <a:srgbClr val="050A30"/>
                </a:solidFill>
                <a:latin typeface="Canva Sans" panose="020B0604020202020204" charset="0"/>
              </a:rPr>
              <a:t>A network consists of two or more computers that are linked in order to share resources (such as printers and CDs), exchange files, or allow electronic communications.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99608" y="862651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4650" y="2917917"/>
            <a:ext cx="850914" cy="850914"/>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125200" y="4020117"/>
            <a:ext cx="4330829" cy="4377056"/>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4869939" y="4935835"/>
            <a:ext cx="2732872" cy="4275782"/>
          </a:xfrm>
          <a:prstGeom prst="rect">
            <a:avLst/>
          </a:prstGeom>
        </p:spPr>
      </p:pic>
      <p:sp>
        <p:nvSpPr>
          <p:cNvPr id="13" name="TextBox 13"/>
          <p:cNvSpPr txBox="1"/>
          <p:nvPr/>
        </p:nvSpPr>
        <p:spPr>
          <a:xfrm>
            <a:off x="2634980" y="3163381"/>
            <a:ext cx="13018039" cy="551498"/>
          </a:xfrm>
          <a:prstGeom prst="rect">
            <a:avLst/>
          </a:prstGeom>
        </p:spPr>
        <p:txBody>
          <a:bodyPr lIns="0" tIns="0" rIns="0" bIns="0" rtlCol="0" anchor="t">
            <a:spAutoFit/>
          </a:bodyPr>
          <a:lstStyle/>
          <a:p>
            <a:pPr marL="0" lvl="0" indent="0">
              <a:lnSpc>
                <a:spcPts val="3814"/>
              </a:lnSpc>
              <a:spcBef>
                <a:spcPct val="0"/>
              </a:spcBef>
            </a:pPr>
            <a:r>
              <a:rPr lang="en-US" sz="5400" dirty="0">
                <a:solidFill>
                  <a:srgbClr val="050A30"/>
                </a:solidFill>
                <a:latin typeface="Agrandir Narrow Bold"/>
              </a:rPr>
              <a:t>What Is Network Attack</a:t>
            </a:r>
          </a:p>
        </p:txBody>
      </p:sp>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6000" dirty="0">
                <a:solidFill>
                  <a:srgbClr val="050A30"/>
                </a:solidFill>
                <a:latin typeface="Agrandir Narrow Bold"/>
              </a:rPr>
              <a:t>Network Attack</a:t>
            </a:r>
            <a:endParaRPr lang="en-US" sz="5698" dirty="0">
              <a:solidFill>
                <a:srgbClr val="050A30"/>
              </a:solidFill>
              <a:latin typeface="Agrandir Narrow Bold"/>
            </a:endParaRPr>
          </a:p>
        </p:txBody>
      </p:sp>
      <p:sp>
        <p:nvSpPr>
          <p:cNvPr id="15" name="TextBox 15"/>
          <p:cNvSpPr txBox="1"/>
          <p:nvPr/>
        </p:nvSpPr>
        <p:spPr>
          <a:xfrm>
            <a:off x="2656596" y="3860325"/>
            <a:ext cx="8642033" cy="2436564"/>
          </a:xfrm>
          <a:prstGeom prst="rect">
            <a:avLst/>
          </a:prstGeom>
        </p:spPr>
        <p:txBody>
          <a:bodyPr wrap="square" lIns="0" tIns="0" rIns="0" bIns="0" rtlCol="0" anchor="t">
            <a:spAutoFit/>
          </a:bodyPr>
          <a:lstStyle/>
          <a:p>
            <a:pPr marL="0" lvl="0" indent="0">
              <a:lnSpc>
                <a:spcPts val="3814"/>
              </a:lnSpc>
              <a:spcBef>
                <a:spcPct val="0"/>
              </a:spcBef>
            </a:pPr>
            <a:r>
              <a:rPr lang="en-US" sz="3178" dirty="0">
                <a:solidFill>
                  <a:srgbClr val="050A30"/>
                </a:solidFill>
                <a:latin typeface="Canva Sans" panose="020B0604020202020204" charset="0"/>
              </a:rPr>
              <a:t>Actions taken through the use of computer networks to disrupt, deny, degrade, or destroy information resident in computers and computer networks, or the computers and networks themselves.</a:t>
            </a:r>
          </a:p>
        </p:txBody>
      </p:sp>
      <p:sp>
        <p:nvSpPr>
          <p:cNvPr id="18" name="TextBox 18"/>
          <p:cNvSpPr txBox="1"/>
          <p:nvPr/>
        </p:nvSpPr>
        <p:spPr>
          <a:xfrm>
            <a:off x="11395036" y="4227562"/>
            <a:ext cx="3768764" cy="2846164"/>
          </a:xfrm>
          <a:prstGeom prst="rect">
            <a:avLst/>
          </a:prstGeom>
        </p:spPr>
        <p:txBody>
          <a:bodyPr wrap="square" lIns="0" tIns="0" rIns="0" bIns="0" rtlCol="0" anchor="t">
            <a:spAutoFit/>
          </a:bodyPr>
          <a:lstStyle/>
          <a:p>
            <a:pPr algn="ctr">
              <a:lnSpc>
                <a:spcPts val="3220"/>
              </a:lnSpc>
            </a:pPr>
            <a:r>
              <a:rPr lang="en-US" sz="2300" b="1" dirty="0">
                <a:solidFill>
                  <a:srgbClr val="050A30"/>
                </a:solidFill>
                <a:latin typeface="Canva Sans"/>
              </a:rPr>
              <a:t>Some common examples of reconnaissance attacks include packet sniffing, ping sweeps, port scanning, phishing, social engineering, and internet information queries.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4876800" y="1170089"/>
            <a:ext cx="8458200" cy="1547711"/>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543807" y="1164123"/>
            <a:ext cx="7124185" cy="1615827"/>
          </a:xfrm>
          <a:prstGeom prst="rect">
            <a:avLst/>
          </a:prstGeom>
        </p:spPr>
        <p:txBody>
          <a:bodyPr wrap="square" lIns="0" tIns="0" rIns="0" bIns="0" rtlCol="0" anchor="t">
            <a:spAutoFit/>
          </a:bodyPr>
          <a:lstStyle/>
          <a:p>
            <a:pPr algn="ctr">
              <a:lnSpc>
                <a:spcPts val="6305"/>
              </a:lnSpc>
              <a:spcBef>
                <a:spcPct val="0"/>
              </a:spcBef>
            </a:pPr>
            <a:r>
              <a:rPr lang="en-US" sz="5254" dirty="0">
                <a:solidFill>
                  <a:srgbClr val="050A30"/>
                </a:solidFill>
                <a:latin typeface="Agrandir Narrow Bold"/>
              </a:rPr>
              <a:t>Classification Of Attacks</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76569" y="842010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28" name="Picture 27">
            <a:extLst>
              <a:ext uri="{FF2B5EF4-FFF2-40B4-BE49-F238E27FC236}">
                <a16:creationId xmlns:a16="http://schemas.microsoft.com/office/drawing/2014/main" id="{F1D7B8A5-296E-0D10-9FC8-E696FD324E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6982" y="3238500"/>
            <a:ext cx="13182600" cy="55696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3927063" y="428378"/>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701535" y="4682944"/>
            <a:ext cx="1558903" cy="155890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345992" y="5766031"/>
            <a:ext cx="1266609" cy="1339682"/>
          </a:xfrm>
          <a:prstGeom prst="rect">
            <a:avLst/>
          </a:prstGeom>
        </p:spPr>
        <p:txBody>
          <a:bodyPr lIns="50800" tIns="50800" rIns="50800" bIns="50800" rtlCol="0" anchor="ctr"/>
          <a:lstStyle/>
          <a:p>
            <a:pPr algn="ctr">
              <a:lnSpc>
                <a:spcPts val="2659"/>
              </a:lnSpc>
            </a:pPr>
            <a:endParaRPr/>
          </a:p>
        </p:txBody>
      </p:sp>
      <p:grpSp>
        <p:nvGrpSpPr>
          <p:cNvPr id="11" name="Group 11"/>
          <p:cNvGrpSpPr/>
          <p:nvPr/>
        </p:nvGrpSpPr>
        <p:grpSpPr>
          <a:xfrm>
            <a:off x="11500545" y="4682943"/>
            <a:ext cx="1558903" cy="155890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92360" y="8465959"/>
            <a:ext cx="2888785" cy="2219056"/>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390846" y="8201061"/>
            <a:ext cx="850914" cy="850914"/>
          </a:xfrm>
          <a:prstGeom prst="rect">
            <a:avLst/>
          </a:prstGeom>
        </p:spPr>
      </p:pic>
      <p:pic>
        <p:nvPicPr>
          <p:cNvPr id="20" name="Picture 2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151737" y="3134383"/>
            <a:ext cx="3819097" cy="6123917"/>
          </a:xfrm>
          <a:prstGeom prst="rect">
            <a:avLst/>
          </a:prstGeom>
        </p:spPr>
      </p:pic>
      <p:sp>
        <p:nvSpPr>
          <p:cNvPr id="22" name="TextBox 22"/>
          <p:cNvSpPr txBox="1"/>
          <p:nvPr/>
        </p:nvSpPr>
        <p:spPr>
          <a:xfrm>
            <a:off x="3994408" y="645810"/>
            <a:ext cx="10133753" cy="1504836"/>
          </a:xfrm>
          <a:prstGeom prst="rect">
            <a:avLst/>
          </a:prstGeom>
        </p:spPr>
        <p:txBody>
          <a:bodyPr wrap="square" lIns="0" tIns="0" rIns="0" bIns="0" rtlCol="0" anchor="t">
            <a:spAutoFit/>
          </a:bodyPr>
          <a:lstStyle/>
          <a:p>
            <a:pPr algn="ctr">
              <a:lnSpc>
                <a:spcPts val="5626"/>
              </a:lnSpc>
              <a:spcBef>
                <a:spcPct val="0"/>
              </a:spcBef>
            </a:pPr>
            <a:r>
              <a:rPr lang="en-US" sz="7200" dirty="0">
                <a:solidFill>
                  <a:srgbClr val="050A30"/>
                </a:solidFill>
                <a:latin typeface="Agrandir Narrow Bold"/>
              </a:rPr>
              <a:t>Types Of Network Attacks</a:t>
            </a:r>
          </a:p>
        </p:txBody>
      </p:sp>
      <p:sp>
        <p:nvSpPr>
          <p:cNvPr id="23" name="TextBox 23"/>
          <p:cNvSpPr txBox="1"/>
          <p:nvPr/>
        </p:nvSpPr>
        <p:spPr>
          <a:xfrm>
            <a:off x="3490778" y="4910792"/>
            <a:ext cx="4595469" cy="1152816"/>
          </a:xfrm>
          <a:prstGeom prst="rect">
            <a:avLst/>
          </a:prstGeom>
        </p:spPr>
        <p:txBody>
          <a:bodyPr wrap="square" lIns="0" tIns="0" rIns="0" bIns="0" rtlCol="0" anchor="t">
            <a:spAutoFit/>
          </a:bodyPr>
          <a:lstStyle/>
          <a:p>
            <a:pPr marL="0" lvl="0" indent="0">
              <a:lnSpc>
                <a:spcPts val="4396"/>
              </a:lnSpc>
              <a:spcBef>
                <a:spcPct val="0"/>
              </a:spcBef>
            </a:pPr>
            <a:r>
              <a:rPr lang="en-US" sz="4800" dirty="0">
                <a:solidFill>
                  <a:srgbClr val="12229D"/>
                </a:solidFill>
                <a:latin typeface="Agrandir Narrow Bold"/>
              </a:rPr>
              <a:t>ACTIVE ATTACK</a:t>
            </a:r>
          </a:p>
        </p:txBody>
      </p:sp>
      <p:sp>
        <p:nvSpPr>
          <p:cNvPr id="25" name="TextBox 25"/>
          <p:cNvSpPr txBox="1"/>
          <p:nvPr/>
        </p:nvSpPr>
        <p:spPr>
          <a:xfrm>
            <a:off x="13252824" y="4876726"/>
            <a:ext cx="4061196" cy="1139030"/>
          </a:xfrm>
          <a:prstGeom prst="rect">
            <a:avLst/>
          </a:prstGeom>
        </p:spPr>
        <p:txBody>
          <a:bodyPr lIns="0" tIns="0" rIns="0" bIns="0" rtlCol="0" anchor="t">
            <a:spAutoFit/>
          </a:bodyPr>
          <a:lstStyle/>
          <a:p>
            <a:pPr marL="0" lvl="0" indent="0">
              <a:lnSpc>
                <a:spcPts val="4396"/>
              </a:lnSpc>
              <a:spcBef>
                <a:spcPct val="0"/>
              </a:spcBef>
            </a:pPr>
            <a:r>
              <a:rPr lang="en-US" sz="4400" dirty="0">
                <a:solidFill>
                  <a:srgbClr val="12229D"/>
                </a:solidFill>
                <a:latin typeface="Agrandir Narrow Bold"/>
              </a:rPr>
              <a:t>PASSIVE ATTACK</a:t>
            </a:r>
          </a:p>
        </p:txBody>
      </p:sp>
      <p:sp>
        <p:nvSpPr>
          <p:cNvPr id="27" name="TextBox 27"/>
          <p:cNvSpPr txBox="1"/>
          <p:nvPr/>
        </p:nvSpPr>
        <p:spPr>
          <a:xfrm>
            <a:off x="1253058" y="6320474"/>
            <a:ext cx="1335985" cy="348429"/>
          </a:xfrm>
          <a:prstGeom prst="rect">
            <a:avLst/>
          </a:prstGeom>
        </p:spPr>
        <p:txBody>
          <a:bodyPr lIns="0" tIns="0" rIns="0" bIns="0" rtlCol="0" anchor="t">
            <a:spAutoFit/>
          </a:bodyPr>
          <a:lstStyle/>
          <a:p>
            <a:pPr algn="ctr">
              <a:lnSpc>
                <a:spcPts val="2940"/>
              </a:lnSpc>
            </a:pPr>
            <a:r>
              <a:rPr lang="en-US" sz="2100" dirty="0">
                <a:solidFill>
                  <a:srgbClr val="000000"/>
                </a:solidFill>
                <a:latin typeface="Canva Sans"/>
              </a:rPr>
              <a:t> </a:t>
            </a:r>
          </a:p>
        </p:txBody>
      </p:sp>
      <p:pic>
        <p:nvPicPr>
          <p:cNvPr id="37" name="Graphic 36" descr="Chevron arrows with solid fill">
            <a:extLst>
              <a:ext uri="{FF2B5EF4-FFF2-40B4-BE49-F238E27FC236}">
                <a16:creationId xmlns:a16="http://schemas.microsoft.com/office/drawing/2014/main" id="{009473C8-2064-C5C3-33F7-6959EFD74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20751" y="4989041"/>
            <a:ext cx="914400" cy="914400"/>
          </a:xfrm>
          <a:prstGeom prst="rect">
            <a:avLst/>
          </a:prstGeom>
        </p:spPr>
      </p:pic>
      <p:pic>
        <p:nvPicPr>
          <p:cNvPr id="38" name="Graphic 37" descr="Chevron arrows with solid fill">
            <a:extLst>
              <a:ext uri="{FF2B5EF4-FFF2-40B4-BE49-F238E27FC236}">
                <a16:creationId xmlns:a16="http://schemas.microsoft.com/office/drawing/2014/main" id="{473F5B47-BF00-6C42-AFAB-FD4544D2D3C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56231" y="5030000"/>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4" name="Group 2"/>
          <p:cNvGrpSpPr/>
          <p:nvPr/>
        </p:nvGrpSpPr>
        <p:grpSpPr>
          <a:xfrm>
            <a:off x="6174540" y="1170089"/>
            <a:ext cx="5945553" cy="910677"/>
            <a:chOff x="0" y="0"/>
            <a:chExt cx="2933248" cy="359380"/>
          </a:xfrm>
        </p:grpSpPr>
        <p:sp>
          <p:nvSpPr>
            <p:cNvPr id="25"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6"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830" y="8454710"/>
            <a:ext cx="2888785" cy="221905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sp>
        <p:nvSpPr>
          <p:cNvPr id="13" name="TextBox 13"/>
          <p:cNvSpPr txBox="1"/>
          <p:nvPr/>
        </p:nvSpPr>
        <p:spPr>
          <a:xfrm>
            <a:off x="5982215" y="1209947"/>
            <a:ext cx="6323570" cy="807913"/>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ACTIVE ATTACK</a:t>
            </a:r>
          </a:p>
        </p:txBody>
      </p:sp>
      <p:sp>
        <p:nvSpPr>
          <p:cNvPr id="15" name="TextBox 15"/>
          <p:cNvSpPr txBox="1"/>
          <p:nvPr/>
        </p:nvSpPr>
        <p:spPr>
          <a:xfrm>
            <a:off x="1326556" y="2893214"/>
            <a:ext cx="14915663" cy="1944250"/>
          </a:xfrm>
          <a:prstGeom prst="rect">
            <a:avLst/>
          </a:prstGeom>
        </p:spPr>
        <p:txBody>
          <a:bodyPr wrap="square" lIns="0" tIns="0" rIns="0" bIns="0" rtlCol="0" anchor="t">
            <a:spAutoFit/>
          </a:bodyPr>
          <a:lstStyle/>
          <a:p>
            <a:pPr marL="0" lvl="0" indent="0" algn="ctr">
              <a:lnSpc>
                <a:spcPts val="5074"/>
              </a:lnSpc>
              <a:spcBef>
                <a:spcPct val="0"/>
              </a:spcBef>
            </a:pPr>
            <a:r>
              <a:rPr lang="en-US" sz="4228" dirty="0">
                <a:solidFill>
                  <a:srgbClr val="050A30"/>
                </a:solidFill>
                <a:latin typeface="Arial Rounded MT Bold" panose="020F0704030504030204" pitchFamily="34" charset="0"/>
              </a:rPr>
              <a:t>Active attack tries to change the system resources or affect their operation. Always causes damage to the system.</a:t>
            </a:r>
          </a:p>
        </p:txBody>
      </p:sp>
      <p:pic>
        <p:nvPicPr>
          <p:cNvPr id="28" name="Picture 27">
            <a:extLst>
              <a:ext uri="{FF2B5EF4-FFF2-40B4-BE49-F238E27FC236}">
                <a16:creationId xmlns:a16="http://schemas.microsoft.com/office/drawing/2014/main" id="{89874F35-2CA9-F9C7-3A51-750BDDD343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3200" y="4917405"/>
            <a:ext cx="11787181" cy="48425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6008869" y="1197178"/>
            <a:ext cx="6323570" cy="807913"/>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Passive attack</a:t>
            </a:r>
          </a:p>
        </p:txBody>
      </p:sp>
      <p:sp>
        <p:nvSpPr>
          <p:cNvPr id="6" name="TextBox 6"/>
          <p:cNvSpPr txBox="1"/>
          <p:nvPr/>
        </p:nvSpPr>
        <p:spPr>
          <a:xfrm>
            <a:off x="2090590" y="2776268"/>
            <a:ext cx="14216209" cy="1944250"/>
          </a:xfrm>
          <a:prstGeom prst="rect">
            <a:avLst/>
          </a:prstGeom>
        </p:spPr>
        <p:txBody>
          <a:bodyPr wrap="square" lIns="0" tIns="0" rIns="0" bIns="0" rtlCol="0" anchor="t">
            <a:spAutoFit/>
          </a:bodyPr>
          <a:lstStyle/>
          <a:p>
            <a:pPr marL="0" lvl="0" indent="0" algn="ctr">
              <a:lnSpc>
                <a:spcPts val="5074"/>
              </a:lnSpc>
              <a:spcBef>
                <a:spcPct val="0"/>
              </a:spcBef>
            </a:pPr>
            <a:r>
              <a:rPr lang="en-US" sz="4228" dirty="0">
                <a:solidFill>
                  <a:srgbClr val="050A30"/>
                </a:solidFill>
                <a:latin typeface="Arial Rounded MT Bold" panose="020F0704030504030204" pitchFamily="34" charset="0"/>
              </a:rPr>
              <a:t>Passive attack tries to read or make use of information from the system but does not influence system resources.</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11406" y="842010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26" name="Picture 25" descr="Diagram&#10;&#10;Description automatically generated">
            <a:extLst>
              <a:ext uri="{FF2B5EF4-FFF2-40B4-BE49-F238E27FC236}">
                <a16:creationId xmlns:a16="http://schemas.microsoft.com/office/drawing/2014/main" id="{C114B403-1340-05F9-0667-4B9055805A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2200" y="4860376"/>
            <a:ext cx="12730156" cy="48172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1475660"/>
          </a:xfrm>
          <a:prstGeom prst="rect">
            <a:avLst/>
          </a:prstGeom>
        </p:spPr>
        <p:txBody>
          <a:bodyPr lIns="0" tIns="0" rIns="0" bIns="0" rtlCol="0" anchor="t">
            <a:spAutoFit/>
          </a:bodyPr>
          <a:lstStyle/>
          <a:p>
            <a:pPr>
              <a:lnSpc>
                <a:spcPts val="5926"/>
              </a:lnSpc>
            </a:pPr>
            <a:r>
              <a:rPr lang="en-US" sz="4400" dirty="0">
                <a:solidFill>
                  <a:schemeClr val="accent1">
                    <a:lumMod val="75000"/>
                  </a:schemeClr>
                </a:solidFill>
                <a:latin typeface="Agrandir Narrow"/>
              </a:rPr>
              <a:t>Password Based Attack</a:t>
            </a:r>
          </a:p>
        </p:txBody>
      </p:sp>
      <p:sp>
        <p:nvSpPr>
          <p:cNvPr id="16" name="TextBox 16"/>
          <p:cNvSpPr txBox="1"/>
          <p:nvPr/>
        </p:nvSpPr>
        <p:spPr>
          <a:xfrm>
            <a:off x="3162008" y="5339890"/>
            <a:ext cx="5285871" cy="719043"/>
          </a:xfrm>
          <a:prstGeom prst="rect">
            <a:avLst/>
          </a:prstGeom>
        </p:spPr>
        <p:txBody>
          <a:bodyPr lIns="0" tIns="0" rIns="0" bIns="0" rtlCol="0" anchor="t">
            <a:spAutoFit/>
          </a:bodyPr>
          <a:lstStyle/>
          <a:p>
            <a:pPr>
              <a:lnSpc>
                <a:spcPts val="5926"/>
              </a:lnSpc>
            </a:pPr>
            <a:r>
              <a:rPr lang="en-US" sz="4200" dirty="0">
                <a:solidFill>
                  <a:schemeClr val="accent1">
                    <a:lumMod val="75000"/>
                  </a:schemeClr>
                </a:solidFill>
                <a:latin typeface="Agrandir Narrow"/>
              </a:rPr>
              <a:t>Malware Attack</a:t>
            </a:r>
          </a:p>
        </p:txBody>
      </p:sp>
      <p:sp>
        <p:nvSpPr>
          <p:cNvPr id="17" name="TextBox 17"/>
          <p:cNvSpPr txBox="1"/>
          <p:nvPr/>
        </p:nvSpPr>
        <p:spPr>
          <a:xfrm>
            <a:off x="1644600" y="3527269"/>
            <a:ext cx="1032027"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10887826" y="3516148"/>
            <a:ext cx="5794979" cy="719043"/>
          </a:xfrm>
          <a:prstGeom prst="rect">
            <a:avLst/>
          </a:prstGeom>
        </p:spPr>
        <p:txBody>
          <a:bodyPr lIns="0" tIns="0" rIns="0" bIns="0" rtlCol="0" anchor="t">
            <a:spAutoFit/>
          </a:bodyPr>
          <a:lstStyle/>
          <a:p>
            <a:pPr>
              <a:lnSpc>
                <a:spcPts val="5926"/>
              </a:lnSpc>
            </a:pPr>
            <a:r>
              <a:rPr lang="en-US" sz="4200" dirty="0">
                <a:solidFill>
                  <a:schemeClr val="accent1">
                    <a:lumMod val="75000"/>
                  </a:schemeClr>
                </a:solidFill>
                <a:latin typeface="Agrandir Narrow"/>
              </a:rPr>
              <a:t>IP Spoofing</a:t>
            </a:r>
          </a:p>
        </p:txBody>
      </p:sp>
      <p:sp>
        <p:nvSpPr>
          <p:cNvPr id="34" name="TextBox 34"/>
          <p:cNvSpPr txBox="1"/>
          <p:nvPr/>
        </p:nvSpPr>
        <p:spPr>
          <a:xfrm>
            <a:off x="10932888" y="5290043"/>
            <a:ext cx="6279472" cy="719043"/>
          </a:xfrm>
          <a:prstGeom prst="rect">
            <a:avLst/>
          </a:prstGeom>
        </p:spPr>
        <p:txBody>
          <a:bodyPr wrap="square" lIns="0" tIns="0" rIns="0" bIns="0" rtlCol="0" anchor="t">
            <a:spAutoFit/>
          </a:bodyPr>
          <a:lstStyle/>
          <a:p>
            <a:pPr>
              <a:lnSpc>
                <a:spcPts val="5926"/>
              </a:lnSpc>
            </a:pPr>
            <a:r>
              <a:rPr lang="en-US" sz="4200" dirty="0">
                <a:solidFill>
                  <a:schemeClr val="accent1">
                    <a:lumMod val="75000"/>
                  </a:schemeClr>
                </a:solidFill>
                <a:latin typeface="Agrandir Narrow"/>
              </a:rPr>
              <a:t>Man in the Middle Attack</a:t>
            </a:r>
          </a:p>
        </p:txBody>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30400" y="8058674"/>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081090" y="99397"/>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081090" y="7012242"/>
            <a:ext cx="5447705" cy="719043"/>
          </a:xfrm>
          <a:prstGeom prst="rect">
            <a:avLst/>
          </a:prstGeom>
        </p:spPr>
        <p:txBody>
          <a:bodyPr lIns="0" tIns="0" rIns="0" bIns="0" rtlCol="0" anchor="t">
            <a:spAutoFit/>
          </a:bodyPr>
          <a:lstStyle/>
          <a:p>
            <a:pPr>
              <a:lnSpc>
                <a:spcPts val="5926"/>
              </a:lnSpc>
            </a:pPr>
            <a:r>
              <a:rPr lang="en-US" sz="4200" dirty="0">
                <a:solidFill>
                  <a:schemeClr val="accent1">
                    <a:lumMod val="75000"/>
                  </a:schemeClr>
                </a:solidFill>
                <a:latin typeface="Agrandir Narrow"/>
              </a:rPr>
              <a:t>DOS Attack</a:t>
            </a:r>
          </a:p>
        </p:txBody>
      </p:sp>
      <p:sp>
        <p:nvSpPr>
          <p:cNvPr id="49" name="TextBox 49"/>
          <p:cNvSpPr txBox="1"/>
          <p:nvPr/>
        </p:nvSpPr>
        <p:spPr>
          <a:xfrm>
            <a:off x="1644600" y="6901972"/>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nvGrpSpPr>
          <p:cNvPr id="50" name="Group 50"/>
          <p:cNvGrpSpPr/>
          <p:nvPr/>
        </p:nvGrpSpPr>
        <p:grpSpPr>
          <a:xfrm>
            <a:off x="9634597" y="7023966"/>
            <a:ext cx="918339" cy="961386"/>
            <a:chOff x="0" y="-38100"/>
            <a:chExt cx="812800" cy="8509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719043"/>
          </a:xfrm>
          <a:prstGeom prst="rect">
            <a:avLst/>
          </a:prstGeom>
        </p:spPr>
        <p:txBody>
          <a:bodyPr lIns="0" tIns="0" rIns="0" bIns="0" rtlCol="0" anchor="t">
            <a:spAutoFit/>
          </a:bodyPr>
          <a:lstStyle/>
          <a:p>
            <a:pPr>
              <a:lnSpc>
                <a:spcPts val="5926"/>
              </a:lnSpc>
            </a:pPr>
            <a:r>
              <a:rPr lang="en-US" sz="4200" dirty="0">
                <a:solidFill>
                  <a:schemeClr val="accent1">
                    <a:lumMod val="75000"/>
                  </a:schemeClr>
                </a:solidFill>
                <a:latin typeface="Agrandir Narrow"/>
              </a:rPr>
              <a:t>XSS Attack</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06</a:t>
            </a:r>
          </a:p>
        </p:txBody>
      </p:sp>
      <p:grpSp>
        <p:nvGrpSpPr>
          <p:cNvPr id="66" name="Group 2"/>
          <p:cNvGrpSpPr/>
          <p:nvPr/>
        </p:nvGrpSpPr>
        <p:grpSpPr>
          <a:xfrm>
            <a:off x="4343401" y="524854"/>
            <a:ext cx="10633218" cy="111418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518098" y="726925"/>
            <a:ext cx="9905999" cy="745332"/>
          </a:xfrm>
          <a:prstGeom prst="rect">
            <a:avLst/>
          </a:prstGeom>
        </p:spPr>
        <p:txBody>
          <a:bodyPr wrap="square" lIns="0" tIns="0" rIns="0" bIns="0" rtlCol="0" anchor="t">
            <a:spAutoFit/>
          </a:bodyPr>
          <a:lstStyle/>
          <a:p>
            <a:pPr algn="ctr">
              <a:lnSpc>
                <a:spcPts val="5553"/>
              </a:lnSpc>
              <a:spcBef>
                <a:spcPct val="0"/>
              </a:spcBef>
            </a:pPr>
            <a:r>
              <a:rPr lang="en-US" sz="6000" dirty="0">
                <a:solidFill>
                  <a:srgbClr val="050A30"/>
                </a:solidFill>
                <a:latin typeface="Agrandir Narrow Bold"/>
              </a:rPr>
              <a:t>Basic Network Attacks</a:t>
            </a:r>
          </a:p>
        </p:txBody>
      </p:sp>
    </p:spTree>
    <p:extLst>
      <p:ext uri="{BB962C8B-B14F-4D97-AF65-F5344CB8AC3E}">
        <p14:creationId xmlns:p14="http://schemas.microsoft.com/office/powerpoint/2010/main" val="201991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732</Words>
  <Application>Microsoft Office PowerPoint</Application>
  <PresentationFormat>Custom</PresentationFormat>
  <Paragraphs>108</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Agrandir Narrow</vt:lpstr>
      <vt:lpstr>Agrandir Narrow Bold</vt:lpstr>
      <vt:lpstr>Canva Sans</vt:lpstr>
      <vt:lpstr>Calibri</vt:lpstr>
      <vt:lpstr>Open Sans Light Bold</vt:lpstr>
      <vt:lpstr>Wingdings</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Naman Sharma</cp:lastModifiedBy>
  <cp:revision>13</cp:revision>
  <dcterms:created xsi:type="dcterms:W3CDTF">2006-08-16T00:00:00Z</dcterms:created>
  <dcterms:modified xsi:type="dcterms:W3CDTF">2022-11-26T05:50:20Z</dcterms:modified>
  <dc:identifier>DAFSvaYi3Uc</dc:identifier>
</cp:coreProperties>
</file>